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7" r:id="rId3"/>
    <p:sldId id="275" r:id="rId4"/>
    <p:sldId id="276" r:id="rId5"/>
    <p:sldId id="277" r:id="rId6"/>
    <p:sldId id="286" r:id="rId7"/>
    <p:sldId id="278" r:id="rId8"/>
    <p:sldId id="279" r:id="rId9"/>
    <p:sldId id="287" r:id="rId10"/>
    <p:sldId id="280" r:id="rId11"/>
    <p:sldId id="288" r:id="rId12"/>
    <p:sldId id="274" r:id="rId13"/>
    <p:sldId id="257" r:id="rId14"/>
    <p:sldId id="258" r:id="rId15"/>
    <p:sldId id="260" r:id="rId16"/>
    <p:sldId id="262" r:id="rId17"/>
    <p:sldId id="259" r:id="rId18"/>
    <p:sldId id="261" r:id="rId19"/>
    <p:sldId id="271" r:id="rId20"/>
    <p:sldId id="272" r:id="rId21"/>
    <p:sldId id="273" r:id="rId22"/>
    <p:sldId id="268" r:id="rId23"/>
    <p:sldId id="269" r:id="rId24"/>
    <p:sldId id="270" r:id="rId25"/>
    <p:sldId id="281" r:id="rId26"/>
    <p:sldId id="282" r:id="rId27"/>
    <p:sldId id="283" r:id="rId28"/>
    <p:sldId id="289" r:id="rId29"/>
    <p:sldId id="290" r:id="rId30"/>
    <p:sldId id="284" r:id="rId31"/>
    <p:sldId id="285" r:id="rId32"/>
    <p:sldId id="291" r:id="rId33"/>
    <p:sldId id="292" r:id="rId34"/>
    <p:sldId id="293" r:id="rId35"/>
    <p:sldId id="294" r:id="rId36"/>
    <p:sldId id="295" r:id="rId37"/>
    <p:sldId id="263" r:id="rId38"/>
    <p:sldId id="264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9" r:id="rId50"/>
    <p:sldId id="306" r:id="rId51"/>
    <p:sldId id="308" r:id="rId52"/>
    <p:sldId id="315" r:id="rId53"/>
    <p:sldId id="307" r:id="rId54"/>
    <p:sldId id="314" r:id="rId55"/>
    <p:sldId id="313" r:id="rId56"/>
    <p:sldId id="312" r:id="rId57"/>
    <p:sldId id="311" r:id="rId58"/>
    <p:sldId id="310" r:id="rId59"/>
    <p:sldId id="319" r:id="rId60"/>
    <p:sldId id="265" r:id="rId61"/>
    <p:sldId id="266" r:id="rId62"/>
    <p:sldId id="318" r:id="rId63"/>
    <p:sldId id="317" r:id="rId64"/>
    <p:sldId id="316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76" d="100"/>
          <a:sy n="76" d="100"/>
        </p:scale>
        <p:origin x="653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10/14/2016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10/14/2016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10/14/2016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10/14/2016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10/14/2016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10/14/2016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10/14/2016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10/14/2016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10/14/2016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10/14/2016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10/14/2016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10/14/2016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garwal123/Assignment1_Team12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127.0.0.1:4444/wd/hub" TargetMode="Externa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fiec.gov/nicpubweb/nicweb/HCSGreaterThan10B.aspx" TargetMode="Externa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00051" y="1059365"/>
            <a:ext cx="10058400" cy="1816088"/>
          </a:xfrm>
        </p:spPr>
        <p:txBody>
          <a:bodyPr>
            <a:normAutofit fontScale="90000"/>
          </a:bodyPr>
          <a:lstStyle/>
          <a:p>
            <a:r>
              <a:rPr lang="en-US" altLang="zh-CN" sz="5400" b="1" dirty="0"/>
              <a:t>INFO7390</a:t>
            </a:r>
            <a:br>
              <a:rPr lang="en-US" altLang="zh-CN" sz="5400" b="1" dirty="0"/>
            </a:br>
            <a:br>
              <a:rPr lang="en-US" altLang="zh-CN" sz="5400" b="1" dirty="0"/>
            </a:br>
            <a:r>
              <a:rPr lang="en-US" altLang="zh-CN" sz="5400" b="1" dirty="0"/>
              <a:t>Assignment 1  Presentation</a:t>
            </a:r>
            <a:endParaRPr lang="en-US" sz="5400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Team12 </a:t>
            </a:r>
          </a:p>
          <a:p>
            <a:r>
              <a:rPr lang="en-US" b="1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Yalin Li, </a:t>
            </a:r>
            <a:r>
              <a:rPr lang="en-US" b="1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Zhi</a:t>
            </a:r>
            <a:r>
              <a:rPr lang="en-US" b="1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Li, </a:t>
            </a:r>
            <a:r>
              <a:rPr lang="en-US" b="1" cap="none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Priti</a:t>
            </a:r>
            <a:r>
              <a:rPr lang="en-US" b="1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Agarwal</a:t>
            </a:r>
          </a:p>
        </p:txBody>
      </p:sp>
    </p:spTree>
    <p:extLst>
      <p:ext uri="{BB962C8B-B14F-4D97-AF65-F5344CB8AC3E}">
        <p14:creationId xmlns:p14="http://schemas.microsoft.com/office/powerpoint/2010/main" val="3766820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30828" y="196115"/>
            <a:ext cx="8637587" cy="758825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What was the process followed? – Convert </a:t>
            </a:r>
            <a:r>
              <a:rPr lang="en-US" sz="2400" b="1" dirty="0" err="1">
                <a:solidFill>
                  <a:srgbClr val="002060"/>
                </a:solidFill>
              </a:rPr>
              <a:t>unstacked</a:t>
            </a:r>
            <a:r>
              <a:rPr lang="en-US" sz="2400" b="1" dirty="0">
                <a:solidFill>
                  <a:srgbClr val="002060"/>
                </a:solidFill>
              </a:rPr>
              <a:t> data to stacked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1483112" y="1343180"/>
            <a:ext cx="8743950" cy="4908550"/>
          </a:xfrm>
        </p:spPr>
        <p:txBody>
          <a:bodyPr>
            <a:normAutofit/>
          </a:bodyPr>
          <a:lstStyle/>
          <a:p>
            <a:pPr marL="617220" lvl="1" indent="-342900">
              <a:buClr>
                <a:srgbClr val="FF6600"/>
              </a:buClr>
              <a:buSzPct val="80000"/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For each </a:t>
            </a:r>
            <a:r>
              <a:rPr lang="en-US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bank,total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asset and date is combined with _ </a:t>
            </a:r>
            <a:r>
              <a:rPr lang="en-US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seperator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</a:p>
          <a:p>
            <a:pPr marL="617220" lvl="1" indent="-342900">
              <a:buClr>
                <a:srgbClr val="FF6600"/>
              </a:buClr>
              <a:buSzPct val="80000"/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Data is stacked for each bank where a variable column holds the column name of Total Asset and value column holds the combined value of total assets and date</a:t>
            </a:r>
          </a:p>
          <a:p>
            <a:pPr marL="617220" lvl="1" indent="-342900">
              <a:buClr>
                <a:srgbClr val="FF6600"/>
              </a:buClr>
              <a:buSzPct val="80000"/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Rows with NA_NA combined value is </a:t>
            </a:r>
            <a:r>
              <a:rPr lang="en-US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moitted</a:t>
            </a:r>
            <a:endParaRPr lang="en-US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617220" lvl="1" indent="-342900">
              <a:buClr>
                <a:srgbClr val="FF6600"/>
              </a:buClr>
              <a:buSzPct val="80000"/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The last column is split with underscore and stored in a variable</a:t>
            </a:r>
          </a:p>
          <a:p>
            <a:pPr marL="617220" lvl="1" indent="-342900">
              <a:buClr>
                <a:srgbClr val="FF6600"/>
              </a:buClr>
              <a:buSzPct val="80000"/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The last two columns are added to the stacked data i.e. the values of total assets and date in the stacked data </a:t>
            </a:r>
            <a:r>
              <a:rPr lang="en-US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dataframe</a:t>
            </a:r>
            <a:endParaRPr lang="en-US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617220" lvl="1" indent="-342900">
              <a:buClr>
                <a:srgbClr val="FF6600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Column with total asset values are converted into factors so that they are not character</a:t>
            </a:r>
          </a:p>
          <a:p>
            <a:pPr marL="617220" lvl="1" indent="-342900">
              <a:buClr>
                <a:srgbClr val="FF6600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Write </a:t>
            </a:r>
            <a:r>
              <a:rPr lang="en-US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stacked_data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frame to </a:t>
            </a:r>
            <a:r>
              <a:rPr lang="en-US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csv</a:t>
            </a:r>
            <a:endParaRPr lang="en-US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617220" lvl="1" indent="-342900">
              <a:buClr>
                <a:srgbClr val="FF6600"/>
              </a:buClr>
              <a:buFont typeface="+mj-lt"/>
              <a:buAutoNum type="alphaLcParenR" startAt="9"/>
            </a:pPr>
            <a:endParaRPr lang="en-US" sz="1100" dirty="0">
              <a:latin typeface="Times New Roman"/>
              <a:cs typeface="Times New Roman"/>
            </a:endParaRPr>
          </a:p>
        </p:txBody>
      </p:sp>
      <p:pic>
        <p:nvPicPr>
          <p:cNvPr id="4" name="Picture 3" descr="Screen Shot 2016-10-14 at 4.57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398" y="4174462"/>
            <a:ext cx="8671205" cy="225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63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6162"/>
            <a:ext cx="12192000" cy="492326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63859" y="295507"/>
            <a:ext cx="2754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script</a:t>
            </a:r>
          </a:p>
        </p:txBody>
      </p:sp>
    </p:spTree>
    <p:extLst>
      <p:ext uri="{BB962C8B-B14F-4D97-AF65-F5344CB8AC3E}">
        <p14:creationId xmlns:p14="http://schemas.microsoft.com/office/powerpoint/2010/main" val="1060149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6963" y="262054"/>
            <a:ext cx="10058400" cy="73375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Part1-4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507058" y="953429"/>
            <a:ext cx="5603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Plot all banks on the US Map using location information 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745" y="1276815"/>
            <a:ext cx="11680903" cy="535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77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180921"/>
            <a:ext cx="10058400" cy="884292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Part1</a:t>
            </a:r>
            <a:r>
              <a:rPr lang="en-US" dirty="0"/>
              <a:t> -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Dashboard1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410" y="1065213"/>
            <a:ext cx="10105879" cy="511813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24468" y="2548054"/>
            <a:ext cx="7850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pie charts describe each year value in every bank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364059" y="4142678"/>
            <a:ext cx="753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histogram to describe bank distribution according to value of each bank</a:t>
            </a:r>
          </a:p>
        </p:txBody>
      </p:sp>
    </p:spTree>
    <p:extLst>
      <p:ext uri="{BB962C8B-B14F-4D97-AF65-F5344CB8AC3E}">
        <p14:creationId xmlns:p14="http://schemas.microsoft.com/office/powerpoint/2010/main" val="1617896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200722"/>
            <a:ext cx="10058400" cy="86198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Part1</a:t>
            </a:r>
            <a:r>
              <a:rPr lang="en-US" dirty="0"/>
              <a:t> </a:t>
            </a:r>
            <a:r>
              <a:rPr lang="en-US" altLang="zh-CN" dirty="0"/>
              <a:t>-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  <a:r>
              <a:rPr lang="en-US" altLang="zh-CN" sz="4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4400" dirty="0"/>
          </a:p>
        </p:txBody>
      </p:sp>
      <p:sp>
        <p:nvSpPr>
          <p:cNvPr id="3" name="文本框 2"/>
          <p:cNvSpPr txBox="1"/>
          <p:nvPr/>
        </p:nvSpPr>
        <p:spPr>
          <a:xfrm>
            <a:off x="6272562" y="273645"/>
            <a:ext cx="4170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tree map by state, show the scale of value by state directly.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044" y="919976"/>
            <a:ext cx="11279458" cy="573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05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200722"/>
            <a:ext cx="10058400" cy="86198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Part1</a:t>
            </a:r>
            <a:r>
              <a:rPr lang="en-US" dirty="0"/>
              <a:t> </a:t>
            </a:r>
            <a:r>
              <a:rPr lang="en-US" altLang="zh-CN" dirty="0"/>
              <a:t>-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  <a:r>
              <a:rPr lang="en-US" altLang="zh-CN" sz="4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4400" dirty="0"/>
          </a:p>
        </p:txBody>
      </p:sp>
      <p:sp>
        <p:nvSpPr>
          <p:cNvPr id="3" name="文本框 2"/>
          <p:cNvSpPr txBox="1"/>
          <p:nvPr/>
        </p:nvSpPr>
        <p:spPr>
          <a:xfrm>
            <a:off x="1549388" y="6392222"/>
            <a:ext cx="1047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Ranking the whole banks by value, filter top10 banks shown in red and last 10 banks shown in blue.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117" y="853068"/>
            <a:ext cx="12035883" cy="549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17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200722"/>
            <a:ext cx="10058400" cy="86198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Part1</a:t>
            </a:r>
            <a:r>
              <a:rPr lang="en-US" dirty="0"/>
              <a:t> </a:t>
            </a:r>
            <a:r>
              <a:rPr lang="en-US" altLang="zh-CN" dirty="0"/>
              <a:t>-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  <a:r>
              <a:rPr lang="en-US" altLang="zh-CN" sz="4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sz="4400" dirty="0"/>
          </a:p>
        </p:txBody>
      </p:sp>
      <p:sp>
        <p:nvSpPr>
          <p:cNvPr id="3" name="文本框 2"/>
          <p:cNvSpPr txBox="1"/>
          <p:nvPr/>
        </p:nvSpPr>
        <p:spPr>
          <a:xfrm>
            <a:off x="5447371" y="384717"/>
            <a:ext cx="5330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time series trend of each bank, </a:t>
            </a:r>
          </a:p>
          <a:p>
            <a:r>
              <a:rPr lang="en-US" dirty="0"/>
              <a:t>Actual value and growth rate are also shown.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746" y="1031048"/>
            <a:ext cx="11664176" cy="562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01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200722"/>
            <a:ext cx="10058400" cy="86198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Part1</a:t>
            </a:r>
            <a:r>
              <a:rPr lang="en-US" dirty="0"/>
              <a:t> </a:t>
            </a:r>
            <a:r>
              <a:rPr lang="en-US" altLang="zh-CN" dirty="0"/>
              <a:t>-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  <a:r>
              <a:rPr lang="en-US" altLang="zh-CN" sz="4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sz="4400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597" y="1062712"/>
            <a:ext cx="11117766" cy="507390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87966" y="3189249"/>
            <a:ext cx="986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Choosing two banks randomly from the plot in Dashboard4  to compare.</a:t>
            </a:r>
          </a:p>
        </p:txBody>
      </p:sp>
    </p:spTree>
    <p:extLst>
      <p:ext uri="{BB962C8B-B14F-4D97-AF65-F5344CB8AC3E}">
        <p14:creationId xmlns:p14="http://schemas.microsoft.com/office/powerpoint/2010/main" val="253761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200722"/>
            <a:ext cx="10058400" cy="86198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Part1</a:t>
            </a:r>
            <a:r>
              <a:rPr lang="en-US" dirty="0"/>
              <a:t> </a:t>
            </a:r>
            <a:r>
              <a:rPr lang="en-US" altLang="zh-CN" dirty="0"/>
              <a:t>-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  <a:r>
              <a:rPr lang="en-US" altLang="zh-CN" sz="4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US" sz="44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8093" y="418169"/>
            <a:ext cx="6177775" cy="614432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74288" y="1326995"/>
            <a:ext cx="5018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 a pivot table of the total asset values by state and quarter.</a:t>
            </a:r>
          </a:p>
          <a:p>
            <a:r>
              <a:rPr lang="en-US" dirty="0"/>
              <a:t>We can see some values are null.</a:t>
            </a:r>
          </a:p>
        </p:txBody>
      </p:sp>
    </p:spTree>
    <p:extLst>
      <p:ext uri="{BB962C8B-B14F-4D97-AF65-F5344CB8AC3E}">
        <p14:creationId xmlns:p14="http://schemas.microsoft.com/office/powerpoint/2010/main" val="2742896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2699" y="163940"/>
            <a:ext cx="10058400" cy="1450757"/>
          </a:xfrm>
        </p:spPr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</a:rPr>
              <a:t>Part2</a:t>
            </a:r>
            <a:r>
              <a:rPr lang="en-US" altLang="zh-CN" dirty="0"/>
              <a:t>–</a:t>
            </a:r>
            <a:r>
              <a:rPr lang="en-US" altLang="zh-CN" sz="4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Download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PDF:Python</a:t>
            </a:r>
            <a:endParaRPr lang="zh-CN" altLang="en-US" sz="40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975835" y="122548"/>
            <a:ext cx="4930219" cy="602762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1097280" y="2449050"/>
            <a:ext cx="4937760" cy="308448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Using Python import “urlib”and”urlib2”folder</a:t>
            </a:r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Create a folder which save download files</a:t>
            </a:r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Renamed file name and 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1648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64255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Teamwork Arrangements</a:t>
            </a:r>
            <a:br>
              <a:rPr lang="en-US" b="1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2700" b="1" dirty="0" err="1">
                <a:solidFill>
                  <a:schemeClr val="bg2">
                    <a:lumMod val="50000"/>
                  </a:schemeClr>
                </a:solidFill>
              </a:rPr>
              <a:t>Github</a:t>
            </a:r>
            <a:r>
              <a:rPr lang="en-US" sz="27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700" b="1" dirty="0">
                <a:solidFill>
                  <a:schemeClr val="bg2">
                    <a:lumMod val="50000"/>
                  </a:schemeClr>
                </a:solidFill>
                <a:hlinkClick r:id="rId2"/>
              </a:rPr>
              <a:t>URL:https://github.com/pagarwal123/Assignment1_Team12</a:t>
            </a:r>
            <a:br>
              <a:rPr lang="en-US" sz="2700" b="1" dirty="0">
                <a:solidFill>
                  <a:schemeClr val="bg2">
                    <a:lumMod val="50000"/>
                  </a:schemeClr>
                </a:solidFill>
              </a:rPr>
            </a:br>
            <a:endParaRPr lang="en-US" sz="27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Part1</a:t>
            </a:r>
            <a:r>
              <a:rPr lang="en-US" dirty="0"/>
              <a:t>: </a:t>
            </a:r>
          </a:p>
          <a:p>
            <a:r>
              <a:rPr lang="en-US" dirty="0"/>
              <a:t>1, 2, 8 </a:t>
            </a:r>
            <a:r>
              <a:rPr lang="en-US" dirty="0" err="1"/>
              <a:t>Priti</a:t>
            </a:r>
            <a:r>
              <a:rPr lang="en-US" dirty="0"/>
              <a:t> Agarwal</a:t>
            </a:r>
          </a:p>
          <a:p>
            <a:r>
              <a:rPr lang="en-US" dirty="0"/>
              <a:t>3-10 Yalin Li</a:t>
            </a:r>
          </a:p>
          <a:p>
            <a:r>
              <a:rPr lang="en-US" b="1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Part2</a:t>
            </a:r>
            <a:r>
              <a:rPr lang="en-US" dirty="0"/>
              <a:t>:</a:t>
            </a:r>
          </a:p>
          <a:p>
            <a:r>
              <a:rPr lang="en-US" dirty="0"/>
              <a:t>2.1,2.3 </a:t>
            </a:r>
            <a:r>
              <a:rPr lang="en-US" dirty="0" err="1"/>
              <a:t>Zhi</a:t>
            </a:r>
            <a:r>
              <a:rPr lang="en-US" dirty="0"/>
              <a:t> Li</a:t>
            </a:r>
          </a:p>
          <a:p>
            <a:r>
              <a:rPr lang="en-US" dirty="0"/>
              <a:t>2.1-2.5Priti Agarwal</a:t>
            </a:r>
          </a:p>
          <a:p>
            <a:r>
              <a:rPr lang="en-US" b="1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Part3</a:t>
            </a:r>
            <a:r>
              <a:rPr lang="en-US" dirty="0"/>
              <a:t>:</a:t>
            </a:r>
          </a:p>
          <a:p>
            <a:r>
              <a:rPr lang="en-US" dirty="0" err="1"/>
              <a:t>Zhi</a:t>
            </a:r>
            <a:r>
              <a:rPr lang="en-US" dirty="0"/>
              <a:t> Li, Yalin Li</a:t>
            </a:r>
          </a:p>
        </p:txBody>
      </p:sp>
    </p:spTree>
    <p:extLst>
      <p:ext uri="{BB962C8B-B14F-4D97-AF65-F5344CB8AC3E}">
        <p14:creationId xmlns:p14="http://schemas.microsoft.com/office/powerpoint/2010/main" val="1695504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961" y="38058"/>
            <a:ext cx="10058400" cy="1450757"/>
          </a:xfrm>
        </p:spPr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</a:rPr>
              <a:t>Part2</a:t>
            </a:r>
            <a:r>
              <a:rPr lang="en-US" altLang="zh-CN" dirty="0"/>
              <a:t>–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Download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PDF:Python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0961" y="1737360"/>
            <a:ext cx="5404079" cy="4437197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17920" y="1970202"/>
            <a:ext cx="4937760" cy="3990332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Renamed filename in Quarter part.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Every old file name include “January”, “February”, “march” and “mar” will renamed in “Quarter1”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Every old file name include “</a:t>
            </a:r>
            <a:r>
              <a:rPr lang="en-US" altLang="zh-CN" dirty="0" err="1"/>
              <a:t>april</a:t>
            </a:r>
            <a:r>
              <a:rPr lang="en-US" altLang="zh-CN" dirty="0"/>
              <a:t>”, “may”, “</a:t>
            </a:r>
            <a:r>
              <a:rPr lang="en-US" altLang="zh-CN" dirty="0" err="1"/>
              <a:t>june</a:t>
            </a:r>
            <a:r>
              <a:rPr lang="en-US" altLang="zh-CN" dirty="0"/>
              <a:t>” and “</a:t>
            </a:r>
            <a:r>
              <a:rPr lang="en-US" altLang="zh-CN" dirty="0" err="1"/>
              <a:t>jun</a:t>
            </a:r>
            <a:r>
              <a:rPr lang="en-US" altLang="zh-CN" dirty="0"/>
              <a:t>” will renamed in “Quarter2”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Every old file name include “</a:t>
            </a:r>
            <a:r>
              <a:rPr lang="en-US" altLang="zh-CN" dirty="0" err="1"/>
              <a:t>july</a:t>
            </a:r>
            <a:r>
              <a:rPr lang="en-US" altLang="zh-CN" dirty="0"/>
              <a:t>”, “august”, “</a:t>
            </a:r>
            <a:r>
              <a:rPr lang="en-US" altLang="zh-CN" dirty="0" err="1"/>
              <a:t>september</a:t>
            </a:r>
            <a:r>
              <a:rPr lang="en-US" altLang="zh-CN" dirty="0"/>
              <a:t>” and “sept” will renamed in “Quarter3”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Every old file name include “</a:t>
            </a:r>
            <a:r>
              <a:rPr lang="en-US" altLang="zh-CN" dirty="0" err="1"/>
              <a:t>october</a:t>
            </a:r>
            <a:r>
              <a:rPr lang="en-US" altLang="zh-CN" dirty="0"/>
              <a:t>”, “</a:t>
            </a:r>
            <a:r>
              <a:rPr lang="en-US" altLang="zh-CN" dirty="0" err="1"/>
              <a:t>november</a:t>
            </a:r>
            <a:r>
              <a:rPr lang="en-US" altLang="zh-CN" dirty="0"/>
              <a:t>”, “</a:t>
            </a:r>
            <a:r>
              <a:rPr lang="en-US" altLang="zh-CN" dirty="0" err="1"/>
              <a:t>december</a:t>
            </a:r>
            <a:r>
              <a:rPr lang="en-US" altLang="zh-CN" dirty="0"/>
              <a:t>” and “</a:t>
            </a:r>
            <a:r>
              <a:rPr lang="en-US" altLang="zh-CN" dirty="0" err="1"/>
              <a:t>dec</a:t>
            </a:r>
            <a:r>
              <a:rPr lang="en-US" altLang="zh-CN" dirty="0"/>
              <a:t>” will renamed in “Quarter4”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5309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7660" y="172770"/>
            <a:ext cx="10058400" cy="870094"/>
          </a:xfrm>
        </p:spPr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</a:rPr>
              <a:t>Part2</a:t>
            </a:r>
            <a:r>
              <a:rPr lang="en-US" altLang="zh-CN" dirty="0"/>
              <a:t>–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Download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PDF:Python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4268" y="1042864"/>
            <a:ext cx="5674936" cy="5122266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17920" y="1846052"/>
            <a:ext cx="4937760" cy="411448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Using regular expression to find all relative </a:t>
            </a:r>
            <a:r>
              <a:rPr lang="en-US" altLang="zh-CN" dirty="0" err="1"/>
              <a:t>urls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Write a loop to only keep peer1 data</a:t>
            </a:r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Get new file names and save in the folder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4978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</a:rPr>
              <a:t>Part2.challenge</a:t>
            </a:r>
            <a:r>
              <a:rPr lang="en-US" altLang="zh-CN" dirty="0"/>
              <a:t> –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Convert CSV :Python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7180" y="1737360"/>
            <a:ext cx="5295448" cy="4344658"/>
          </a:xfrm>
          <a:prstGeom prst="rect">
            <a:avLst/>
          </a:prstGeom>
        </p:spPr>
      </p:pic>
      <p:sp>
        <p:nvSpPr>
          <p:cNvPr id="5" name="内容占位符 4"/>
          <p:cNvSpPr>
            <a:spLocks noGrp="1"/>
          </p:cNvSpPr>
          <p:nvPr>
            <p:ph sz="quarter" idx="4"/>
          </p:nvPr>
        </p:nvSpPr>
        <p:spPr>
          <a:xfrm>
            <a:off x="6217920" y="1846052"/>
            <a:ext cx="4937760" cy="4114482"/>
          </a:xfrm>
        </p:spPr>
        <p:txBody>
          <a:bodyPr/>
          <a:lstStyle/>
          <a:p>
            <a:r>
              <a:rPr lang="en-US" altLang="zh-CN" dirty="0"/>
              <a:t>Import </a:t>
            </a:r>
            <a:r>
              <a:rPr lang="en-US" altLang="zh-CN" dirty="0" err="1"/>
              <a:t>pdfminer</a:t>
            </a:r>
            <a:r>
              <a:rPr lang="en-US" altLang="zh-CN" dirty="0"/>
              <a:t> which can transfer pdf to txt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5316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45968"/>
          </a:xfrm>
        </p:spPr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</a:rPr>
              <a:t>Part2.challenge</a:t>
            </a:r>
            <a:r>
              <a:rPr lang="en-US" altLang="zh-CN" dirty="0"/>
              <a:t> –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Convern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CSV:Python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183" y="1808556"/>
            <a:ext cx="5584289" cy="40227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878" y="1405330"/>
            <a:ext cx="412432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316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386079"/>
          </a:xfrm>
        </p:spPr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</a:rPr>
              <a:t>Part2.challenge</a:t>
            </a:r>
            <a:r>
              <a:rPr lang="en-US" altLang="zh-CN" dirty="0"/>
              <a:t>–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Convert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CSV:Python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0174" y="2013358"/>
            <a:ext cx="5735501" cy="3162649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Using regular expression to get the path of all pdf files</a:t>
            </a:r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Using for loop to converted csv files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9676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 idx="4294967295"/>
          </p:nvPr>
        </p:nvSpPr>
        <p:spPr>
          <a:xfrm>
            <a:off x="2223539" y="1345580"/>
            <a:ext cx="7772400" cy="102393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Part 2: </a:t>
            </a:r>
            <a:r>
              <a:rPr lang="en-US" b="1" dirty="0" err="1"/>
              <a:t>pdf</a:t>
            </a:r>
            <a:r>
              <a:rPr lang="en-US" b="1" dirty="0"/>
              <a:t> Data scraping </a:t>
            </a:r>
          </a:p>
        </p:txBody>
      </p:sp>
      <p:sp>
        <p:nvSpPr>
          <p:cNvPr id="4" name="Rectangle 3"/>
          <p:cNvSpPr/>
          <p:nvPr/>
        </p:nvSpPr>
        <p:spPr>
          <a:xfrm>
            <a:off x="1853734" y="3198168"/>
            <a:ext cx="8512011" cy="91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baseline="30000" dirty="0">
                <a:latin typeface="Times New Roman"/>
                <a:cs typeface="Times New Roman"/>
              </a:rPr>
              <a:t>Data</a:t>
            </a:r>
            <a:r>
              <a:rPr lang="en-US" sz="3200" baseline="30000" dirty="0">
                <a:latin typeface="Times New Roman"/>
                <a:cs typeface="Times New Roman"/>
              </a:rPr>
              <a:t>: </a:t>
            </a:r>
            <a:r>
              <a:rPr lang="en-US" sz="2800" baseline="30000" dirty="0">
                <a:latin typeface="Times New Roman"/>
                <a:cs typeface="Times New Roman"/>
              </a:rPr>
              <a:t>https://</a:t>
            </a:r>
            <a:r>
              <a:rPr lang="en-US" sz="2800" baseline="30000" dirty="0" err="1">
                <a:latin typeface="Times New Roman"/>
                <a:cs typeface="Times New Roman"/>
              </a:rPr>
              <a:t>www.ffiec.gov</a:t>
            </a:r>
            <a:r>
              <a:rPr lang="en-US" sz="2800" baseline="30000" dirty="0">
                <a:latin typeface="Times New Roman"/>
                <a:cs typeface="Times New Roman"/>
              </a:rPr>
              <a:t>/</a:t>
            </a:r>
            <a:r>
              <a:rPr lang="en-US" sz="2800" baseline="30000" dirty="0" err="1">
                <a:latin typeface="Times New Roman"/>
                <a:cs typeface="Times New Roman"/>
              </a:rPr>
              <a:t>nicpubweb</a:t>
            </a:r>
            <a:r>
              <a:rPr lang="en-US" sz="2800" baseline="30000" dirty="0">
                <a:latin typeface="Times New Roman"/>
                <a:cs typeface="Times New Roman"/>
              </a:rPr>
              <a:t>/content/BHCPRRPT/</a:t>
            </a:r>
            <a:r>
              <a:rPr lang="en-US" sz="2800" baseline="30000" dirty="0" err="1">
                <a:latin typeface="Times New Roman"/>
                <a:cs typeface="Times New Roman"/>
              </a:rPr>
              <a:t>BHCPR_Peer.htm</a:t>
            </a:r>
            <a:r>
              <a:rPr lang="en-US" sz="2800" baseline="30000" dirty="0">
                <a:latin typeface="Times New Roman"/>
                <a:cs typeface="Times New Roman"/>
              </a:rPr>
              <a:t> </a:t>
            </a:r>
          </a:p>
          <a:p>
            <a:endParaRPr lang="en-US" sz="3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38675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859428" y="361020"/>
            <a:ext cx="8637587" cy="758825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Scrape the page, get </a:t>
            </a:r>
            <a:r>
              <a:rPr lang="en-US" sz="2000" b="1" dirty="0" err="1">
                <a:solidFill>
                  <a:srgbClr val="002060"/>
                </a:solidFill>
              </a:rPr>
              <a:t>pdfs</a:t>
            </a:r>
            <a:r>
              <a:rPr lang="en-US" sz="2000" b="1" dirty="0">
                <a:solidFill>
                  <a:srgbClr val="002060"/>
                </a:solidFill>
              </a:rPr>
              <a:t> for all Peer 1 banks and extract into </a:t>
            </a:r>
            <a:r>
              <a:rPr lang="en-US" sz="2000" b="1" dirty="0" err="1">
                <a:solidFill>
                  <a:srgbClr val="002060"/>
                </a:solidFill>
              </a:rPr>
              <a:t>xlsx</a:t>
            </a:r>
            <a:r>
              <a:rPr lang="en-US" sz="2000" b="1" dirty="0">
                <a:solidFill>
                  <a:srgbClr val="002060"/>
                </a:solidFill>
              </a:rPr>
              <a:t>/</a:t>
            </a:r>
            <a:r>
              <a:rPr lang="en-US" sz="2000" b="1" dirty="0" err="1">
                <a:solidFill>
                  <a:srgbClr val="002060"/>
                </a:solidFill>
              </a:rPr>
              <a:t>csv</a:t>
            </a:r>
            <a:r>
              <a:rPr lang="en-US" sz="2000" b="1" dirty="0">
                <a:solidFill>
                  <a:srgbClr val="002060"/>
                </a:solidFill>
              </a:rPr>
              <a:t>, data cleaning</a:t>
            </a:r>
            <a:br>
              <a:rPr lang="en-US" sz="2000" b="1" dirty="0">
                <a:solidFill>
                  <a:srgbClr val="002060"/>
                </a:solidFill>
              </a:rPr>
            </a:b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1076093" y="1230158"/>
            <a:ext cx="10721897" cy="5200650"/>
          </a:xfrm>
        </p:spPr>
        <p:txBody>
          <a:bodyPr>
            <a:normAutofit fontScale="92500" lnSpcReduction="20000"/>
          </a:bodyPr>
          <a:lstStyle/>
          <a:p>
            <a:r>
              <a:rPr lang="en-US" b="1" u="sng" dirty="0">
                <a:latin typeface="Times New Roman"/>
                <a:cs typeface="Times New Roman"/>
              </a:rPr>
              <a:t>Challenges</a:t>
            </a:r>
            <a:r>
              <a:rPr lang="en-US" dirty="0">
                <a:latin typeface="Times New Roman"/>
                <a:cs typeface="Times New Roman"/>
              </a:rPr>
              <a:t>:</a:t>
            </a:r>
            <a:endParaRPr lang="en-US" sz="1600" dirty="0">
              <a:latin typeface="Times New Roman"/>
              <a:cs typeface="Times New Roman"/>
            </a:endParaRPr>
          </a:p>
          <a:p>
            <a:pPr>
              <a:buFont typeface="Wingdings" charset="2"/>
              <a:buChar char="q"/>
            </a:pPr>
            <a:r>
              <a:rPr lang="en-US" sz="1600" dirty="0">
                <a:latin typeface="Times New Roman"/>
                <a:cs typeface="Times New Roman"/>
              </a:rPr>
              <a:t>The </a:t>
            </a:r>
            <a:r>
              <a:rPr lang="en-US" sz="1600" dirty="0" err="1">
                <a:latin typeface="Times New Roman"/>
                <a:cs typeface="Times New Roman"/>
              </a:rPr>
              <a:t>pdfs</a:t>
            </a:r>
            <a:r>
              <a:rPr lang="en-US" sz="1600" dirty="0">
                <a:latin typeface="Times New Roman"/>
                <a:cs typeface="Times New Roman"/>
              </a:rPr>
              <a:t> could not be scraped into </a:t>
            </a:r>
            <a:r>
              <a:rPr lang="en-US" sz="1600" dirty="0" err="1">
                <a:latin typeface="Times New Roman"/>
                <a:cs typeface="Times New Roman"/>
              </a:rPr>
              <a:t>csv</a:t>
            </a:r>
            <a:r>
              <a:rPr lang="en-US" sz="1600" dirty="0">
                <a:latin typeface="Times New Roman"/>
                <a:cs typeface="Times New Roman"/>
              </a:rPr>
              <a:t>/</a:t>
            </a:r>
            <a:r>
              <a:rPr lang="en-US" sz="1600" dirty="0" err="1">
                <a:latin typeface="Times New Roman"/>
                <a:cs typeface="Times New Roman"/>
              </a:rPr>
              <a:t>xlsx</a:t>
            </a:r>
            <a:r>
              <a:rPr lang="en-US" sz="1600" dirty="0">
                <a:latin typeface="Times New Roman"/>
                <a:cs typeface="Times New Roman"/>
              </a:rPr>
              <a:t> directly.</a:t>
            </a:r>
          </a:p>
          <a:p>
            <a:pPr>
              <a:buFont typeface="Wingdings" charset="2"/>
              <a:buChar char="q"/>
            </a:pPr>
            <a:r>
              <a:rPr lang="en-US" sz="1600" dirty="0">
                <a:latin typeface="Times New Roman"/>
                <a:cs typeface="Times New Roman"/>
              </a:rPr>
              <a:t>After scraping the </a:t>
            </a:r>
            <a:r>
              <a:rPr lang="en-US" sz="1600" dirty="0" err="1">
                <a:latin typeface="Times New Roman"/>
                <a:cs typeface="Times New Roman"/>
              </a:rPr>
              <a:t>pdfs</a:t>
            </a:r>
            <a:r>
              <a:rPr lang="en-US" sz="1600" dirty="0">
                <a:latin typeface="Times New Roman"/>
                <a:cs typeface="Times New Roman"/>
              </a:rPr>
              <a:t>, the lines were not ordered and the format changed.</a:t>
            </a:r>
          </a:p>
          <a:p>
            <a:pPr>
              <a:buFont typeface="Wingdings" charset="2"/>
              <a:buChar char="q"/>
            </a:pPr>
            <a:r>
              <a:rPr lang="en-US" sz="1600" dirty="0">
                <a:latin typeface="Times New Roman"/>
                <a:cs typeface="Times New Roman"/>
              </a:rPr>
              <a:t>There were three different structures in one </a:t>
            </a:r>
            <a:r>
              <a:rPr lang="en-US" sz="1600" dirty="0" err="1">
                <a:latin typeface="Times New Roman"/>
                <a:cs typeface="Times New Roman"/>
              </a:rPr>
              <a:t>pdf</a:t>
            </a:r>
            <a:endParaRPr lang="en-US" sz="1600" dirty="0">
              <a:latin typeface="Times New Roman"/>
              <a:cs typeface="Times New Roman"/>
            </a:endParaRPr>
          </a:p>
          <a:p>
            <a:pPr>
              <a:buFont typeface="Wingdings" charset="2"/>
              <a:buChar char="q"/>
            </a:pPr>
            <a:r>
              <a:rPr lang="en-US" sz="1600" dirty="0">
                <a:latin typeface="Times New Roman"/>
                <a:cs typeface="Times New Roman"/>
              </a:rPr>
              <a:t>Data was not clean</a:t>
            </a:r>
          </a:p>
          <a:p>
            <a:r>
              <a:rPr lang="en-US" sz="2400" b="1" u="sng" dirty="0">
                <a:latin typeface="Times New Roman"/>
                <a:cs typeface="Times New Roman"/>
              </a:rPr>
              <a:t>Approach</a:t>
            </a:r>
            <a:r>
              <a:rPr lang="en-US" sz="1600" dirty="0">
                <a:latin typeface="Times New Roman"/>
                <a:cs typeface="Times New Roman"/>
              </a:rPr>
              <a:t>:</a:t>
            </a:r>
          </a:p>
          <a:p>
            <a:pPr>
              <a:buFont typeface="Wingdings" charset="2"/>
              <a:buChar char="q"/>
            </a:pPr>
            <a:r>
              <a:rPr lang="en-US" sz="1600" dirty="0">
                <a:latin typeface="Times New Roman"/>
                <a:cs typeface="Times New Roman"/>
              </a:rPr>
              <a:t>Idea to write some part of code in R and some in python</a:t>
            </a:r>
          </a:p>
          <a:p>
            <a:pPr>
              <a:buFont typeface="Wingdings" charset="2"/>
              <a:buChar char="q"/>
            </a:pPr>
            <a:r>
              <a:rPr lang="en-US" sz="1600" dirty="0">
                <a:latin typeface="Times New Roman"/>
                <a:cs typeface="Times New Roman"/>
              </a:rPr>
              <a:t>First, extract </a:t>
            </a:r>
            <a:r>
              <a:rPr lang="en-US" sz="1600" dirty="0" err="1">
                <a:latin typeface="Times New Roman"/>
                <a:cs typeface="Times New Roman"/>
              </a:rPr>
              <a:t>pdf</a:t>
            </a:r>
            <a:r>
              <a:rPr lang="en-US" sz="1600" dirty="0">
                <a:latin typeface="Times New Roman"/>
                <a:cs typeface="Times New Roman"/>
              </a:rPr>
              <a:t> links of only Peer1 data using </a:t>
            </a:r>
            <a:r>
              <a:rPr lang="en-US" sz="1600" b="1" dirty="0" err="1">
                <a:latin typeface="Times New Roman"/>
                <a:cs typeface="Times New Roman"/>
              </a:rPr>
              <a:t>BeautifulSoup</a:t>
            </a:r>
            <a:r>
              <a:rPr lang="en-US" sz="1600" b="1" dirty="0">
                <a:latin typeface="Times New Roman"/>
                <a:cs typeface="Times New Roman"/>
              </a:rPr>
              <a:t> </a:t>
            </a:r>
            <a:r>
              <a:rPr lang="en-US" sz="1600" dirty="0">
                <a:latin typeface="Times New Roman"/>
                <a:cs typeface="Times New Roman"/>
              </a:rPr>
              <a:t>in python</a:t>
            </a:r>
          </a:p>
          <a:p>
            <a:pPr>
              <a:buFont typeface="Wingdings" charset="2"/>
              <a:buChar char="q"/>
            </a:pPr>
            <a:r>
              <a:rPr lang="en-US" sz="1600" dirty="0">
                <a:latin typeface="Times New Roman"/>
                <a:cs typeface="Times New Roman"/>
              </a:rPr>
              <a:t>Then, download the </a:t>
            </a:r>
            <a:r>
              <a:rPr lang="en-US" sz="1600" dirty="0" err="1">
                <a:latin typeface="Times New Roman"/>
                <a:cs typeface="Times New Roman"/>
              </a:rPr>
              <a:t>pdfs</a:t>
            </a:r>
            <a:r>
              <a:rPr lang="en-US" sz="1600" dirty="0">
                <a:latin typeface="Times New Roman"/>
                <a:cs typeface="Times New Roman"/>
              </a:rPr>
              <a:t> from the link in R</a:t>
            </a:r>
          </a:p>
          <a:p>
            <a:pPr>
              <a:buFont typeface="Wingdings" charset="2"/>
              <a:buChar char="q"/>
            </a:pPr>
            <a:r>
              <a:rPr lang="en-US" sz="1600" dirty="0">
                <a:latin typeface="Times New Roman"/>
                <a:cs typeface="Times New Roman"/>
              </a:rPr>
              <a:t> Then, Read </a:t>
            </a:r>
            <a:r>
              <a:rPr lang="en-US" sz="1600" dirty="0" err="1">
                <a:latin typeface="Times New Roman"/>
                <a:cs typeface="Times New Roman"/>
              </a:rPr>
              <a:t>pdf</a:t>
            </a:r>
            <a:r>
              <a:rPr lang="en-US" sz="1600" dirty="0">
                <a:latin typeface="Times New Roman"/>
                <a:cs typeface="Times New Roman"/>
              </a:rPr>
              <a:t> and convert to text files using </a:t>
            </a:r>
            <a:r>
              <a:rPr lang="en-US" sz="1600" b="1" dirty="0">
                <a:latin typeface="Times New Roman"/>
                <a:cs typeface="Times New Roman"/>
              </a:rPr>
              <a:t>PyPDF2 </a:t>
            </a:r>
            <a:r>
              <a:rPr lang="en-US" sz="1600" dirty="0">
                <a:latin typeface="Times New Roman"/>
                <a:cs typeface="Times New Roman"/>
              </a:rPr>
              <a:t>in python</a:t>
            </a:r>
          </a:p>
          <a:p>
            <a:pPr>
              <a:buFont typeface="Wingdings" charset="2"/>
              <a:buChar char="q"/>
            </a:pPr>
            <a:r>
              <a:rPr lang="en-US" sz="1600" dirty="0">
                <a:latin typeface="Times New Roman"/>
                <a:cs typeface="Times New Roman"/>
              </a:rPr>
              <a:t>Then, the txt files to </a:t>
            </a:r>
            <a:r>
              <a:rPr lang="en-US" sz="1600" dirty="0" err="1">
                <a:latin typeface="Times New Roman"/>
                <a:cs typeface="Times New Roman"/>
              </a:rPr>
              <a:t>xlsx</a:t>
            </a:r>
            <a:r>
              <a:rPr lang="en-US" sz="1600" dirty="0">
                <a:latin typeface="Times New Roman"/>
                <a:cs typeface="Times New Roman"/>
              </a:rPr>
              <a:t> format in R for each part of text file.</a:t>
            </a:r>
          </a:p>
          <a:p>
            <a:pPr>
              <a:buFont typeface="Wingdings" charset="2"/>
              <a:buChar char="q"/>
            </a:pPr>
            <a:r>
              <a:rPr lang="en-US" sz="2200" dirty="0">
                <a:solidFill>
                  <a:srgbClr val="FF6600"/>
                </a:solidFill>
                <a:latin typeface="Times New Roman"/>
                <a:cs typeface="Times New Roman"/>
              </a:rPr>
              <a:t>All the script is written in python. We basically integrated R and python. So, R  scripts were called from python.</a:t>
            </a:r>
          </a:p>
          <a:p>
            <a:pPr>
              <a:buFont typeface="Wingdings" charset="2"/>
              <a:buChar char="q"/>
            </a:pPr>
            <a:r>
              <a:rPr lang="en-US" sz="2200" dirty="0">
                <a:solidFill>
                  <a:srgbClr val="FF6600"/>
                </a:solidFill>
                <a:latin typeface="Times New Roman"/>
                <a:cs typeface="Times New Roman"/>
              </a:rPr>
              <a:t>We adopted to convert </a:t>
            </a:r>
            <a:r>
              <a:rPr lang="en-US" sz="2200" dirty="0" err="1">
                <a:solidFill>
                  <a:srgbClr val="FF6600"/>
                </a:solidFill>
                <a:latin typeface="Times New Roman"/>
                <a:cs typeface="Times New Roman"/>
              </a:rPr>
              <a:t>pdf</a:t>
            </a:r>
            <a:r>
              <a:rPr lang="en-US" sz="2200" dirty="0">
                <a:solidFill>
                  <a:srgbClr val="FF6600"/>
                </a:solidFill>
                <a:latin typeface="Times New Roman"/>
                <a:cs typeface="Times New Roman"/>
              </a:rPr>
              <a:t> to </a:t>
            </a:r>
            <a:r>
              <a:rPr lang="en-US" sz="2200" dirty="0" err="1">
                <a:solidFill>
                  <a:srgbClr val="FF6600"/>
                </a:solidFill>
                <a:latin typeface="Times New Roman"/>
                <a:cs typeface="Times New Roman"/>
              </a:rPr>
              <a:t>xlsx</a:t>
            </a:r>
            <a:endParaRPr lang="en-US" sz="2200" dirty="0">
              <a:solidFill>
                <a:srgbClr val="FF6600"/>
              </a:solidFill>
              <a:latin typeface="Times New Roman"/>
              <a:cs typeface="Times New Roman"/>
            </a:endParaRPr>
          </a:p>
          <a:p>
            <a:pPr>
              <a:buFont typeface="Wingdings" charset="2"/>
              <a:buChar char="q"/>
            </a:pPr>
            <a:r>
              <a:rPr lang="en-US" sz="1600" dirty="0">
                <a:latin typeface="Times New Roman"/>
                <a:cs typeface="Times New Roman"/>
              </a:rPr>
              <a:t>Close observation of data was taken</a:t>
            </a:r>
          </a:p>
        </p:txBody>
      </p:sp>
    </p:spTree>
    <p:extLst>
      <p:ext uri="{BB962C8B-B14F-4D97-AF65-F5344CB8AC3E}">
        <p14:creationId xmlns:p14="http://schemas.microsoft.com/office/powerpoint/2010/main" val="3760321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781369" y="439079"/>
            <a:ext cx="8637587" cy="758825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Scrape the page, get </a:t>
            </a:r>
            <a:r>
              <a:rPr lang="en-US" sz="2000" b="1" dirty="0" err="1">
                <a:solidFill>
                  <a:srgbClr val="002060"/>
                </a:solidFill>
              </a:rPr>
              <a:t>pdfs</a:t>
            </a:r>
            <a:r>
              <a:rPr lang="en-US" sz="2000" b="1" dirty="0">
                <a:solidFill>
                  <a:srgbClr val="002060"/>
                </a:solidFill>
              </a:rPr>
              <a:t> for all Peer 1 banks and extract into </a:t>
            </a:r>
            <a:r>
              <a:rPr lang="en-US" sz="2000" b="1" dirty="0" err="1">
                <a:solidFill>
                  <a:srgbClr val="002060"/>
                </a:solidFill>
              </a:rPr>
              <a:t>xlsx</a:t>
            </a:r>
            <a:r>
              <a:rPr lang="en-US" sz="2000" b="1" dirty="0">
                <a:solidFill>
                  <a:srgbClr val="002060"/>
                </a:solidFill>
              </a:rPr>
              <a:t>/</a:t>
            </a:r>
            <a:r>
              <a:rPr lang="en-US" sz="2000" b="1" dirty="0" err="1">
                <a:solidFill>
                  <a:srgbClr val="002060"/>
                </a:solidFill>
              </a:rPr>
              <a:t>csv</a:t>
            </a:r>
            <a:r>
              <a:rPr lang="en-US" sz="2000" b="1" dirty="0">
                <a:solidFill>
                  <a:srgbClr val="002060"/>
                </a:solidFill>
              </a:rPr>
              <a:t>, data cleaning</a:t>
            </a:r>
            <a:br>
              <a:rPr lang="en-US" sz="2000" b="1" dirty="0">
                <a:solidFill>
                  <a:srgbClr val="002060"/>
                </a:solidFill>
              </a:rPr>
            </a:b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1914718" y="1525666"/>
            <a:ext cx="8504238" cy="5200650"/>
          </a:xfrm>
        </p:spPr>
        <p:txBody>
          <a:bodyPr>
            <a:normAutofit/>
          </a:bodyPr>
          <a:lstStyle/>
          <a:p>
            <a:r>
              <a:rPr lang="en-US" sz="2400" b="1" u="sng" dirty="0">
                <a:latin typeface="Times New Roman"/>
                <a:cs typeface="Times New Roman"/>
              </a:rPr>
              <a:t>Process Workflow</a:t>
            </a:r>
            <a:r>
              <a:rPr lang="en-US" sz="1600" dirty="0">
                <a:latin typeface="Times New Roman"/>
                <a:cs typeface="Times New Roman"/>
              </a:rPr>
              <a:t>:</a:t>
            </a:r>
          </a:p>
          <a:p>
            <a:pPr>
              <a:buFont typeface="Wingdings" charset="2"/>
              <a:buChar char="q"/>
            </a:pPr>
            <a:r>
              <a:rPr lang="en-US" sz="1600" dirty="0">
                <a:latin typeface="Times New Roman"/>
                <a:cs typeface="Times New Roman"/>
              </a:rPr>
              <a:t>All the </a:t>
            </a:r>
            <a:r>
              <a:rPr lang="en-US" sz="1600" dirty="0" err="1">
                <a:latin typeface="Times New Roman"/>
                <a:cs typeface="Times New Roman"/>
              </a:rPr>
              <a:t>pdf</a:t>
            </a:r>
            <a:r>
              <a:rPr lang="en-US" sz="1600" dirty="0">
                <a:latin typeface="Times New Roman"/>
                <a:cs typeface="Times New Roman"/>
              </a:rPr>
              <a:t> lines is captured in a txt file using python</a:t>
            </a:r>
          </a:p>
          <a:p>
            <a:pPr>
              <a:buFont typeface="Wingdings" charset="2"/>
              <a:buChar char="q"/>
            </a:pPr>
            <a:r>
              <a:rPr lang="en-US" sz="1600" dirty="0">
                <a:latin typeface="Times New Roman"/>
                <a:cs typeface="Times New Roman"/>
              </a:rPr>
              <a:t>All the </a:t>
            </a:r>
            <a:r>
              <a:rPr lang="en-US" sz="1600" dirty="0" err="1">
                <a:latin typeface="Times New Roman"/>
                <a:cs typeface="Times New Roman"/>
              </a:rPr>
              <a:t>pdf</a:t>
            </a:r>
            <a:r>
              <a:rPr lang="en-US" sz="1600" dirty="0">
                <a:latin typeface="Times New Roman"/>
                <a:cs typeface="Times New Roman"/>
              </a:rPr>
              <a:t> is downloaded into a single directory using R and named: PeerGroup_1_quarter_Year.pdf</a:t>
            </a:r>
          </a:p>
          <a:p>
            <a:pPr>
              <a:buFont typeface="Wingdings" charset="2"/>
              <a:buChar char="q"/>
            </a:pPr>
            <a:r>
              <a:rPr lang="en-US" sz="1600" dirty="0">
                <a:latin typeface="Times New Roman"/>
                <a:cs typeface="Times New Roman"/>
              </a:rPr>
              <a:t>All the </a:t>
            </a:r>
            <a:r>
              <a:rPr lang="en-US" sz="1600" dirty="0" err="1">
                <a:latin typeface="Times New Roman"/>
                <a:cs typeface="Times New Roman"/>
              </a:rPr>
              <a:t>pdfs</a:t>
            </a:r>
            <a:r>
              <a:rPr lang="en-US" sz="1600" dirty="0">
                <a:latin typeface="Times New Roman"/>
                <a:cs typeface="Times New Roman"/>
              </a:rPr>
              <a:t> are iterated one by one in a loop and converted into their respective txt file and named PeerGroup_1_quarter_Year.txt in python</a:t>
            </a:r>
          </a:p>
          <a:p>
            <a:pPr>
              <a:buFont typeface="Wingdings" charset="2"/>
              <a:buChar char="q"/>
            </a:pPr>
            <a:r>
              <a:rPr lang="en-US" sz="1600" dirty="0">
                <a:latin typeface="Times New Roman"/>
                <a:cs typeface="Times New Roman"/>
              </a:rPr>
              <a:t>Each txt is iterated using a loop and for each txt we have 3 parts converted into 3 excel sheets named: PeerGroup_1_quarter_Year_Part1/2/3.xlsx in R</a:t>
            </a:r>
          </a:p>
          <a:p>
            <a:pPr>
              <a:buFont typeface="Wingdings" charset="2"/>
              <a:buChar char="q"/>
            </a:pPr>
            <a:r>
              <a:rPr lang="en-US" sz="1600" dirty="0">
                <a:latin typeface="Times New Roman"/>
                <a:cs typeface="Times New Roman"/>
              </a:rPr>
              <a:t>So, basically we just need to run one python script which in turn runs R scripts integrated to it and creates 3 directories named: PeerGroup_1_xlsx, PeerGroup_1_txt, PeerGroup_1_pdf.</a:t>
            </a:r>
          </a:p>
          <a:p>
            <a:pPr>
              <a:buFont typeface="Wingdings" charset="2"/>
              <a:buChar char="q"/>
            </a:pPr>
            <a:r>
              <a:rPr lang="en-US" sz="1600" dirty="0">
                <a:latin typeface="Times New Roman"/>
                <a:cs typeface="Times New Roman"/>
              </a:rPr>
              <a:t>Each directories have respective files as mentioned created one by one in an iteration</a:t>
            </a:r>
          </a:p>
          <a:p>
            <a:pPr>
              <a:buFont typeface="Wingdings" charset="2"/>
              <a:buChar char="q"/>
            </a:pPr>
            <a:endParaRPr lang="en-US" sz="1600" dirty="0">
              <a:latin typeface="Times New Roman"/>
              <a:cs typeface="Times New Roman"/>
            </a:endParaRPr>
          </a:p>
          <a:p>
            <a:pPr>
              <a:buFont typeface="Wingdings" charset="2"/>
              <a:buChar char="q"/>
            </a:pP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77013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24" y="0"/>
            <a:ext cx="10535151" cy="675763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919332" y="568712"/>
            <a:ext cx="2453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Python script</a:t>
            </a:r>
          </a:p>
        </p:txBody>
      </p:sp>
    </p:spTree>
    <p:extLst>
      <p:ext uri="{BB962C8B-B14F-4D97-AF65-F5344CB8AC3E}">
        <p14:creationId xmlns:p14="http://schemas.microsoft.com/office/powerpoint/2010/main" val="37342024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8059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052921" y="1002939"/>
            <a:ext cx="1423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Python script</a:t>
            </a:r>
          </a:p>
        </p:txBody>
      </p:sp>
    </p:spTree>
    <p:extLst>
      <p:ext uri="{BB962C8B-B14F-4D97-AF65-F5344CB8AC3E}">
        <p14:creationId xmlns:p14="http://schemas.microsoft.com/office/powerpoint/2010/main" val="3990315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37752" y="563136"/>
            <a:ext cx="10058400" cy="2397512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Part 1.1, 1.2</a:t>
            </a:r>
            <a:r>
              <a:rPr lang="en-US" sz="4400" dirty="0"/>
              <a:t>: Analyzing Banks with asset values greater than $10 Billion 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28768" y="2668260"/>
            <a:ext cx="84631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baseline="30000" dirty="0">
                <a:latin typeface="Times New Roman"/>
                <a:cs typeface="Times New Roman"/>
              </a:rPr>
              <a:t>Data</a:t>
            </a:r>
            <a:r>
              <a:rPr lang="en-US" sz="3200" baseline="30000" dirty="0">
                <a:latin typeface="Times New Roman"/>
                <a:cs typeface="Times New Roman"/>
              </a:rPr>
              <a:t>: https://</a:t>
            </a:r>
            <a:r>
              <a:rPr lang="en-US" sz="3200" baseline="30000" dirty="0" err="1">
                <a:latin typeface="Times New Roman"/>
                <a:cs typeface="Times New Roman"/>
              </a:rPr>
              <a:t>www.ffiec.gov</a:t>
            </a:r>
            <a:r>
              <a:rPr lang="en-US" sz="3200" baseline="30000" dirty="0">
                <a:latin typeface="Times New Roman"/>
                <a:cs typeface="Times New Roman"/>
              </a:rPr>
              <a:t>/</a:t>
            </a:r>
            <a:r>
              <a:rPr lang="en-US" sz="3200" baseline="30000" dirty="0" err="1">
                <a:latin typeface="Times New Roman"/>
                <a:cs typeface="Times New Roman"/>
              </a:rPr>
              <a:t>nicpubweb</a:t>
            </a:r>
            <a:r>
              <a:rPr lang="en-US" sz="3200" baseline="30000" dirty="0">
                <a:latin typeface="Times New Roman"/>
                <a:cs typeface="Times New Roman"/>
              </a:rPr>
              <a:t>/</a:t>
            </a:r>
            <a:r>
              <a:rPr lang="en-US" sz="3200" baseline="30000" dirty="0" err="1">
                <a:latin typeface="Times New Roman"/>
                <a:cs typeface="Times New Roman"/>
              </a:rPr>
              <a:t>nicweb</a:t>
            </a:r>
            <a:r>
              <a:rPr lang="en-US" sz="3200" baseline="30000" dirty="0">
                <a:latin typeface="Times New Roman"/>
                <a:cs typeface="Times New Roman"/>
              </a:rPr>
              <a:t>/HCSGreaterThan10B.aspx</a:t>
            </a:r>
            <a:endParaRPr lang="en-US" sz="3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573934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798096" y="212842"/>
            <a:ext cx="8637587" cy="758825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What was the process followed? – Convert into </a:t>
            </a:r>
            <a:r>
              <a:rPr lang="en-US" sz="2400" b="1" dirty="0" err="1">
                <a:solidFill>
                  <a:srgbClr val="002060"/>
                </a:solidFill>
              </a:rPr>
              <a:t>pdf</a:t>
            </a:r>
            <a:r>
              <a:rPr lang="en-US" sz="2400" b="1" dirty="0">
                <a:solidFill>
                  <a:srgbClr val="002060"/>
                </a:solidFill>
              </a:rPr>
              <a:t> to </a:t>
            </a:r>
            <a:r>
              <a:rPr lang="en-US" sz="2400" b="1" dirty="0" err="1">
                <a:solidFill>
                  <a:srgbClr val="002060"/>
                </a:solidFill>
              </a:rPr>
              <a:t>xlsx</a:t>
            </a:r>
            <a:r>
              <a:rPr lang="en-US" sz="2400" b="1" dirty="0">
                <a:solidFill>
                  <a:srgbClr val="002060"/>
                </a:solidFill>
              </a:rPr>
              <a:t>, 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1798096" y="1298575"/>
            <a:ext cx="8610600" cy="490855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600" dirty="0">
                <a:latin typeface="Times New Roman"/>
                <a:cs typeface="Times New Roman"/>
              </a:rPr>
              <a:t>After the </a:t>
            </a:r>
            <a:r>
              <a:rPr lang="en-US" sz="1600" dirty="0" err="1">
                <a:latin typeface="Times New Roman"/>
                <a:cs typeface="Times New Roman"/>
              </a:rPr>
              <a:t>pdf</a:t>
            </a:r>
            <a:r>
              <a:rPr lang="en-US" sz="1600" dirty="0">
                <a:latin typeface="Times New Roman"/>
                <a:cs typeface="Times New Roman"/>
              </a:rPr>
              <a:t> is converted to txt in python, following steps are executed to convert to </a:t>
            </a:r>
            <a:r>
              <a:rPr lang="en-US" sz="1600" dirty="0" err="1">
                <a:latin typeface="Times New Roman"/>
                <a:cs typeface="Times New Roman"/>
              </a:rPr>
              <a:t>xlsx</a:t>
            </a:r>
            <a:r>
              <a:rPr lang="en-US" sz="1600" dirty="0">
                <a:latin typeface="Times New Roman"/>
                <a:cs typeface="Times New Roman"/>
              </a:rPr>
              <a:t> and perform data cleaning: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>
                <a:latin typeface="Times New Roman"/>
                <a:cs typeface="Times New Roman"/>
              </a:rPr>
              <a:t>All the files with .txt extension are stored in the files variable as names.</a:t>
            </a:r>
          </a:p>
          <a:p>
            <a:pPr marL="0" indent="0" algn="just">
              <a:buNone/>
            </a:pPr>
            <a:endParaRPr lang="en-US" sz="1600" dirty="0">
              <a:latin typeface="Times New Roman"/>
              <a:cs typeface="Times New Roman"/>
            </a:endParaRPr>
          </a:p>
          <a:p>
            <a:pPr marL="0" indent="0" algn="just">
              <a:buNone/>
            </a:pPr>
            <a:r>
              <a:rPr lang="en-US" sz="1600" dirty="0">
                <a:latin typeface="Times New Roman"/>
                <a:cs typeface="Times New Roman"/>
              </a:rPr>
              <a:t>Data cleaning is performed and converted to </a:t>
            </a:r>
            <a:r>
              <a:rPr lang="en-US" sz="1600" dirty="0" err="1">
                <a:latin typeface="Times New Roman"/>
                <a:cs typeface="Times New Roman"/>
              </a:rPr>
              <a:t>xlsx</a:t>
            </a:r>
            <a:r>
              <a:rPr lang="en-US" sz="1100" dirty="0">
                <a:latin typeface="Times New Roman"/>
                <a:cs typeface="Times New Roman"/>
              </a:rPr>
              <a:t>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>
                <a:latin typeface="Times New Roman"/>
                <a:cs typeface="Times New Roman"/>
              </a:rPr>
              <a:t>Since the txt file contains all the three structures of data, we get the first part of txt file by finding a starting pattern of the second part and storing its index.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>
                <a:latin typeface="Times New Roman"/>
                <a:cs typeface="Times New Roman"/>
              </a:rPr>
              <a:t>Now, x1 is created from first line to the (start line of part1 -1)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>
                <a:latin typeface="Times New Roman"/>
                <a:cs typeface="Times New Roman"/>
              </a:rPr>
              <a:t>“PAGE", "PEER GROUP 1" is a word that appears on each page and is not needed, hence its deleted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>
                <a:latin typeface="Times New Roman"/>
                <a:cs typeface="Times New Roman"/>
              </a:rPr>
              <a:t>If line starts with </a:t>
            </a:r>
            <a:r>
              <a:rPr lang="en-US" sz="1600" dirty="0" err="1">
                <a:latin typeface="Times New Roman"/>
                <a:cs typeface="Times New Roman"/>
              </a:rPr>
              <a:t>space,digit</a:t>
            </a:r>
            <a:r>
              <a:rPr lang="en-US" sz="1600" dirty="0">
                <a:latin typeface="Times New Roman"/>
                <a:cs typeface="Times New Roman"/>
              </a:rPr>
              <a:t>, space then that line is removed. This is basically to remove lines containing only single digits it is actually a part of "PAGE" word which goes onto the next line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>
                <a:latin typeface="Times New Roman"/>
                <a:cs typeface="Times New Roman"/>
              </a:rPr>
              <a:t>If line starts with </a:t>
            </a:r>
            <a:r>
              <a:rPr lang="en-US" sz="1600" dirty="0" err="1">
                <a:latin typeface="Times New Roman"/>
                <a:cs typeface="Times New Roman"/>
              </a:rPr>
              <a:t>space,digit,word,space</a:t>
            </a:r>
            <a:r>
              <a:rPr lang="en-US" sz="1600" dirty="0">
                <a:latin typeface="Times New Roman"/>
                <a:cs typeface="Times New Roman"/>
              </a:rPr>
              <a:t> then that line is </a:t>
            </a:r>
            <a:r>
              <a:rPr lang="en-US" sz="1600" dirty="0" err="1">
                <a:latin typeface="Times New Roman"/>
                <a:cs typeface="Times New Roman"/>
              </a:rPr>
              <a:t>removed.This</a:t>
            </a:r>
            <a:r>
              <a:rPr lang="en-US" sz="1600" dirty="0">
                <a:latin typeface="Times New Roman"/>
                <a:cs typeface="Times New Roman"/>
              </a:rPr>
              <a:t> is basically to remove lines containing only single digits it is actually a part of "PAGE" word which goes onto the next line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>
                <a:latin typeface="Times New Roman"/>
                <a:cs typeface="Times New Roman"/>
              </a:rPr>
              <a:t> If line starts with </a:t>
            </a:r>
            <a:r>
              <a:rPr lang="en-US" sz="1600" dirty="0" err="1">
                <a:latin typeface="Times New Roman"/>
                <a:cs typeface="Times New Roman"/>
              </a:rPr>
              <a:t>spaces,digit,digit</a:t>
            </a:r>
            <a:r>
              <a:rPr lang="en-US" sz="1600" dirty="0">
                <a:latin typeface="Times New Roman"/>
                <a:cs typeface="Times New Roman"/>
              </a:rPr>
              <a:t>,"/" then that line is not disturbed.</a:t>
            </a:r>
          </a:p>
        </p:txBody>
      </p:sp>
    </p:spTree>
    <p:extLst>
      <p:ext uri="{BB962C8B-B14F-4D97-AF65-F5344CB8AC3E}">
        <p14:creationId xmlns:p14="http://schemas.microsoft.com/office/powerpoint/2010/main" val="3189689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796238" y="218418"/>
            <a:ext cx="8637587" cy="758825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What was the process followed? – Convert into </a:t>
            </a:r>
            <a:r>
              <a:rPr lang="en-US" sz="2400" b="1" dirty="0" err="1">
                <a:solidFill>
                  <a:srgbClr val="002060"/>
                </a:solidFill>
              </a:rPr>
              <a:t>pdf</a:t>
            </a:r>
            <a:r>
              <a:rPr lang="en-US" sz="2400" b="1" dirty="0">
                <a:solidFill>
                  <a:srgbClr val="002060"/>
                </a:solidFill>
              </a:rPr>
              <a:t> to </a:t>
            </a:r>
            <a:r>
              <a:rPr lang="en-US" sz="2400" b="1" dirty="0" err="1">
                <a:solidFill>
                  <a:srgbClr val="002060"/>
                </a:solidFill>
              </a:rPr>
              <a:t>xlsx</a:t>
            </a:r>
            <a:r>
              <a:rPr lang="en-US" sz="2400" b="1" dirty="0">
                <a:solidFill>
                  <a:srgbClr val="002060"/>
                </a:solidFill>
              </a:rPr>
              <a:t>, 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1823225" y="1291915"/>
            <a:ext cx="8610600" cy="4906963"/>
          </a:xfrm>
        </p:spPr>
        <p:txBody>
          <a:bodyPr>
            <a:normAutofit fontScale="92500" lnSpcReduction="20000"/>
          </a:bodyPr>
          <a:lstStyle/>
          <a:p>
            <a:pPr marL="342900" indent="-342900" algn="just">
              <a:buFont typeface="+mj-lt"/>
              <a:buAutoNum type="arabicPeriod" startAt="7"/>
            </a:pPr>
            <a:r>
              <a:rPr lang="en-US" sz="1600" dirty="0">
                <a:latin typeface="Times New Roman"/>
                <a:cs typeface="Times New Roman"/>
              </a:rPr>
              <a:t>If line does not starts with </a:t>
            </a:r>
            <a:r>
              <a:rPr lang="en-US" sz="1600" dirty="0" err="1">
                <a:latin typeface="Times New Roman"/>
                <a:cs typeface="Times New Roman"/>
              </a:rPr>
              <a:t>spaces,digit,digit</a:t>
            </a:r>
            <a:r>
              <a:rPr lang="en-US" sz="1600" dirty="0">
                <a:latin typeface="Times New Roman"/>
                <a:cs typeface="Times New Roman"/>
              </a:rPr>
              <a:t>,"/" then </a:t>
            </a:r>
            <a:r>
              <a:rPr lang="en-US" sz="1600" dirty="0" err="1">
                <a:latin typeface="Times New Roman"/>
                <a:cs typeface="Times New Roman"/>
              </a:rPr>
              <a:t>folowing</a:t>
            </a:r>
            <a:r>
              <a:rPr lang="en-US" sz="1600" dirty="0">
                <a:latin typeface="Times New Roman"/>
                <a:cs typeface="Times New Roman"/>
              </a:rPr>
              <a:t> operations are checked:</a:t>
            </a:r>
          </a:p>
          <a:p>
            <a:pPr marL="617220" lvl="1" indent="-342900" algn="just">
              <a:buSzPct val="85000"/>
              <a:buFont typeface="+mj-lt"/>
              <a:buAutoNum type="alphaLcPeriod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If the line starts with space,"-","-" then the line is removed. There are two checks for two "-” characters as there are line that start with negative value with "-" sign and we </a:t>
            </a:r>
            <a:r>
              <a:rPr lang="en-US" sz="1600" dirty="0" err="1">
                <a:solidFill>
                  <a:srgbClr val="000000"/>
                </a:solidFill>
                <a:latin typeface="Times New Roman"/>
                <a:cs typeface="Times New Roman"/>
              </a:rPr>
              <a:t>dont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want to disturb them. We need to remove lines with "-----+”</a:t>
            </a:r>
          </a:p>
          <a:p>
            <a:pPr marL="617220" lvl="1" indent="-342900" algn="just">
              <a:buSzPct val="85000"/>
              <a:buFont typeface="+mj-lt"/>
              <a:buAutoNum type="alphaLcPeriod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If the line starts with spaces, then just remove the space for each of the line.</a:t>
            </a:r>
          </a:p>
          <a:p>
            <a:pPr marL="342900" indent="-342900" algn="just">
              <a:buFont typeface="+mj-lt"/>
              <a:buAutoNum type="arabicPeriod" startAt="7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Spaces at the end of the lines is removed.</a:t>
            </a:r>
          </a:p>
          <a:p>
            <a:pPr marL="342900" indent="-342900" algn="just">
              <a:buFont typeface="+mj-lt"/>
              <a:buAutoNum type="arabicPeriod" startAt="7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There are numbers </a:t>
            </a:r>
            <a:r>
              <a:rPr lang="en-US" sz="1600" dirty="0" err="1">
                <a:solidFill>
                  <a:srgbClr val="000000"/>
                </a:solidFill>
                <a:latin typeface="Times New Roman"/>
                <a:cs typeface="Times New Roman"/>
              </a:rPr>
              <a:t>eg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: 2,300. The comma has to be removed as later we will be inserting comma as </a:t>
            </a:r>
            <a:r>
              <a:rPr lang="en-US" sz="1600" dirty="0" err="1">
                <a:solidFill>
                  <a:srgbClr val="000000"/>
                </a:solidFill>
                <a:latin typeface="Times New Roman"/>
                <a:cs typeface="Times New Roman"/>
              </a:rPr>
              <a:t>seperator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between each column and converting to data frame</a:t>
            </a:r>
          </a:p>
          <a:p>
            <a:pPr marL="342900" indent="-342900" algn="just">
              <a:buFont typeface="+mj-lt"/>
              <a:buAutoNum type="arabicPeriod" startAt="7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Fill lines with multiple spaces with comma as it can serve as a </a:t>
            </a:r>
            <a:r>
              <a:rPr lang="en-US" sz="1600" dirty="0" err="1">
                <a:solidFill>
                  <a:srgbClr val="000000"/>
                </a:solidFill>
                <a:latin typeface="Times New Roman"/>
                <a:cs typeface="Times New Roman"/>
              </a:rPr>
              <a:t>seperator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to convert into a </a:t>
            </a:r>
            <a:r>
              <a:rPr lang="en-US" sz="1600" dirty="0" err="1">
                <a:solidFill>
                  <a:srgbClr val="000000"/>
                </a:solidFill>
                <a:latin typeface="Times New Roman"/>
                <a:cs typeface="Times New Roman"/>
              </a:rPr>
              <a:t>data.frame</a:t>
            </a:r>
            <a:endParaRPr lang="en-US" sz="16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342900" indent="-342900" algn="just">
              <a:buFont typeface="+mj-lt"/>
              <a:buAutoNum type="arabicPeriod" startAt="7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Convert into </a:t>
            </a:r>
            <a:r>
              <a:rPr lang="en-US" sz="1600" dirty="0" err="1">
                <a:solidFill>
                  <a:srgbClr val="000000"/>
                </a:solidFill>
                <a:latin typeface="Times New Roman"/>
                <a:cs typeface="Times New Roman"/>
              </a:rPr>
              <a:t>dataframe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with comma </a:t>
            </a:r>
            <a:r>
              <a:rPr lang="en-US" sz="1600" dirty="0" err="1">
                <a:solidFill>
                  <a:srgbClr val="000000"/>
                </a:solidFill>
                <a:latin typeface="Times New Roman"/>
                <a:cs typeface="Times New Roman"/>
              </a:rPr>
              <a:t>seperator</a:t>
            </a:r>
            <a:endParaRPr lang="en-US" sz="16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342900" indent="-342900" algn="just">
              <a:buFont typeface="+mj-lt"/>
              <a:buAutoNum type="arabicPeriod" startAt="7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Rename the name of each column as the third row's values</a:t>
            </a:r>
          </a:p>
          <a:p>
            <a:pPr marL="342900" indent="-342900" algn="just">
              <a:buFont typeface="+mj-lt"/>
              <a:buAutoNum type="arabicPeriod" startAt="7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Now there are extra columns that are created where in the values of rows are </a:t>
            </a:r>
            <a:r>
              <a:rPr lang="en-US" sz="1600" dirty="0" err="1">
                <a:solidFill>
                  <a:srgbClr val="000000"/>
                </a:solidFill>
                <a:latin typeface="Times New Roman"/>
                <a:cs typeface="Times New Roman"/>
              </a:rPr>
              <a:t>shifte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by 2. Hence shift the value of rows by two for only those rows</a:t>
            </a:r>
          </a:p>
          <a:p>
            <a:pPr marL="342900" indent="-342900" algn="just">
              <a:buFont typeface="+mj-lt"/>
              <a:buAutoNum type="arabicPeriod" startAt="7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When the shifting was done, there were date values that got appended to the first column for 13 rows. So, removing those values</a:t>
            </a:r>
          </a:p>
          <a:p>
            <a:pPr marL="342900" indent="-342900" algn="just">
              <a:buFont typeface="+mj-lt"/>
              <a:buAutoNum type="arabicPeriod" startAt="7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Convert class to numeric. </a:t>
            </a:r>
          </a:p>
          <a:p>
            <a:pPr marL="342900" indent="-342900" algn="just">
              <a:buFont typeface="+mj-lt"/>
              <a:buAutoNum type="arabicPeriod" startAt="7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Decide the excel name and write to </a:t>
            </a:r>
            <a:r>
              <a:rPr lang="en-US" sz="1600" dirty="0" err="1">
                <a:solidFill>
                  <a:srgbClr val="000000"/>
                </a:solidFill>
                <a:latin typeface="Times New Roman"/>
                <a:cs typeface="Times New Roman"/>
              </a:rPr>
              <a:t>xlsx</a:t>
            </a:r>
            <a:endParaRPr lang="en-US" sz="16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342900" indent="-342900" algn="just">
              <a:buFont typeface="+mj-lt"/>
              <a:buAutoNum type="arabicPeriod" startAt="7"/>
            </a:pPr>
            <a:endParaRPr lang="en-US" sz="16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2226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8239"/>
            <a:ext cx="12192000" cy="681897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54951" y="367990"/>
            <a:ext cx="193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 script</a:t>
            </a:r>
          </a:p>
        </p:txBody>
      </p:sp>
    </p:spTree>
    <p:extLst>
      <p:ext uri="{BB962C8B-B14F-4D97-AF65-F5344CB8AC3E}">
        <p14:creationId xmlns:p14="http://schemas.microsoft.com/office/powerpoint/2010/main" val="26660548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356"/>
            <a:ext cx="12192000" cy="622795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898565" y="975061"/>
            <a:ext cx="880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 script</a:t>
            </a:r>
          </a:p>
        </p:txBody>
      </p:sp>
    </p:spTree>
    <p:extLst>
      <p:ext uri="{BB962C8B-B14F-4D97-AF65-F5344CB8AC3E}">
        <p14:creationId xmlns:p14="http://schemas.microsoft.com/office/powerpoint/2010/main" val="3320295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7207"/>
            <a:ext cx="12192000" cy="643425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0316735" y="1041969"/>
            <a:ext cx="880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 script</a:t>
            </a:r>
          </a:p>
        </p:txBody>
      </p:sp>
    </p:spTree>
    <p:extLst>
      <p:ext uri="{BB962C8B-B14F-4D97-AF65-F5344CB8AC3E}">
        <p14:creationId xmlns:p14="http://schemas.microsoft.com/office/powerpoint/2010/main" val="15714546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4805"/>
            <a:ext cx="12192000" cy="304985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366917" y="2190544"/>
            <a:ext cx="880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 script</a:t>
            </a:r>
          </a:p>
        </p:txBody>
      </p:sp>
    </p:spTree>
    <p:extLst>
      <p:ext uri="{BB962C8B-B14F-4D97-AF65-F5344CB8AC3E}">
        <p14:creationId xmlns:p14="http://schemas.microsoft.com/office/powerpoint/2010/main" val="37899773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333882" y="134223"/>
            <a:ext cx="11553318" cy="132693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0000"/>
                </a:solidFill>
              </a:rPr>
              <a:t>Part3.1</a:t>
            </a:r>
            <a:r>
              <a:rPr lang="en-US" dirty="0"/>
              <a:t> -</a:t>
            </a:r>
            <a:r>
              <a:rPr lang="en-US" altLang="zh-CN" sz="4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Analysis of Banking Organization Systemic Risk Reports for the years 2012, 2013 and 2014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984158" y="1751466"/>
            <a:ext cx="10058400" cy="43597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b="1" u="sng" dirty="0">
                <a:latin typeface="Times New Roman"/>
                <a:cs typeface="Times New Roman"/>
              </a:rPr>
              <a:t>Challenges</a:t>
            </a:r>
            <a:r>
              <a:rPr lang="en-US" altLang="zh-CN" u="sng" dirty="0">
                <a:latin typeface="Times New Roman"/>
                <a:cs typeface="Times New Roman"/>
              </a:rPr>
              <a:t>:</a:t>
            </a:r>
          </a:p>
          <a:p>
            <a:r>
              <a:rPr lang="en-US" altLang="zh-CN" dirty="0">
                <a:latin typeface="Times New Roman"/>
                <a:cs typeface="Times New Roman"/>
              </a:rPr>
              <a:t>Clean all three year data together, because of there are not all banks have values in every year.</a:t>
            </a:r>
          </a:p>
          <a:p>
            <a:pPr marL="0" indent="0">
              <a:buNone/>
            </a:pPr>
            <a:endParaRPr lang="en-US" altLang="zh-CN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altLang="zh-CN" b="1" dirty="0">
                <a:latin typeface="Times New Roman"/>
                <a:cs typeface="Times New Roman"/>
              </a:rPr>
              <a:t> </a:t>
            </a:r>
            <a:r>
              <a:rPr lang="en-US" altLang="zh-CN" b="1" u="sng" dirty="0">
                <a:latin typeface="Times New Roman"/>
                <a:cs typeface="Times New Roman"/>
              </a:rPr>
              <a:t>Workflow:</a:t>
            </a:r>
          </a:p>
          <a:p>
            <a:r>
              <a:rPr lang="en-US" altLang="zh-CN" dirty="0"/>
              <a:t>After all data cleaned, set each value in sheets and make dashboard.</a:t>
            </a:r>
          </a:p>
          <a:p>
            <a:endParaRPr lang="en-US" altLang="zh-CN" dirty="0"/>
          </a:p>
          <a:p>
            <a:r>
              <a:rPr lang="en-US" altLang="zh-CN" b="1" u="sng" dirty="0">
                <a:latin typeface="Times New Roman"/>
                <a:cs typeface="Times New Roman"/>
              </a:rPr>
              <a:t>Others:</a:t>
            </a:r>
          </a:p>
          <a:p>
            <a:r>
              <a:rPr lang="en-US" altLang="zh-CN" dirty="0">
                <a:latin typeface="Times New Roman"/>
                <a:cs typeface="Times New Roman"/>
              </a:rPr>
              <a:t>We only use the data from Indicators because Line Items include more data we don’t need to use.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2482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3882" y="134224"/>
            <a:ext cx="10058400" cy="65518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Part3.1</a:t>
            </a:r>
            <a:r>
              <a:rPr lang="en-US" dirty="0"/>
              <a:t> -</a:t>
            </a:r>
            <a:r>
              <a:rPr lang="en-US" altLang="zh-CN" sz="4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Graph Sheets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(Dashboard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1.a)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49673" y="916366"/>
            <a:ext cx="8996272" cy="5090151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9180911" y="1870902"/>
            <a:ext cx="2422741" cy="4023360"/>
          </a:xfrm>
        </p:spPr>
        <p:txBody>
          <a:bodyPr/>
          <a:lstStyle/>
          <a:p>
            <a:r>
              <a:rPr lang="en-US" altLang="zh-CN" dirty="0"/>
              <a:t>2012-2013 data include</a:t>
            </a:r>
          </a:p>
          <a:p>
            <a:endParaRPr lang="en-US" altLang="zh-CN" dirty="0"/>
          </a:p>
          <a:p>
            <a:r>
              <a:rPr lang="en-US" altLang="zh-CN" dirty="0"/>
              <a:t>2013-2014 data include</a:t>
            </a:r>
          </a:p>
          <a:p>
            <a:endParaRPr lang="en-US" altLang="zh-CN" dirty="0"/>
          </a:p>
          <a:p>
            <a:r>
              <a:rPr lang="en-US" altLang="zh-CN" dirty="0"/>
              <a:t>Put two each years data into 1.a and 1.b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35655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7437" y="167780"/>
            <a:ext cx="10058400" cy="722292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Part3.1</a:t>
            </a:r>
            <a:r>
              <a:rPr lang="en-US" dirty="0"/>
              <a:t> -</a:t>
            </a:r>
            <a:r>
              <a:rPr lang="en-US" altLang="zh-CN" sz="4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Time Series Sheets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(Dashboard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 1.b)</a:t>
            </a: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7437" y="1006835"/>
            <a:ext cx="7979891" cy="501646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8858774" y="1845735"/>
            <a:ext cx="2296906" cy="4023360"/>
          </a:xfrm>
        </p:spPr>
        <p:txBody>
          <a:bodyPr/>
          <a:lstStyle/>
          <a:p>
            <a:r>
              <a:rPr lang="en-US" altLang="zh-CN" dirty="0"/>
              <a:t>2012-2013 data include</a:t>
            </a:r>
          </a:p>
          <a:p>
            <a:endParaRPr lang="en-US" altLang="zh-CN" dirty="0"/>
          </a:p>
          <a:p>
            <a:r>
              <a:rPr lang="en-US" altLang="zh-CN" dirty="0"/>
              <a:t>2013-2014 data include</a:t>
            </a:r>
          </a:p>
          <a:p>
            <a:endParaRPr lang="en-US" altLang="zh-CN" dirty="0"/>
          </a:p>
          <a:p>
            <a:r>
              <a:rPr lang="en-US" altLang="zh-CN" dirty="0"/>
              <a:t>Put two each years data into 1.a and 1.b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11413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580" y="58040"/>
            <a:ext cx="7817005" cy="620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14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069017" y="282962"/>
            <a:ext cx="8637587" cy="758825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Consolidate</a:t>
            </a:r>
            <a:r>
              <a:rPr lang="en-US" sz="2000" b="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lang="en-US" sz="2000" b="1" dirty="0">
                <a:solidFill>
                  <a:srgbClr val="002060"/>
                </a:solidFill>
              </a:rPr>
              <a:t>the data into a single </a:t>
            </a:r>
            <a:r>
              <a:rPr lang="en-US" sz="2000" b="1" dirty="0" err="1">
                <a:solidFill>
                  <a:srgbClr val="002060"/>
                </a:solidFill>
              </a:rPr>
              <a:t>csv</a:t>
            </a:r>
            <a:r>
              <a:rPr lang="en-US" sz="2000" b="1" dirty="0">
                <a:solidFill>
                  <a:srgbClr val="002060"/>
                </a:solidFill>
              </a:rPr>
              <a:t>., data cleansing , stack data </a:t>
            </a:r>
            <a:br>
              <a:rPr lang="en-US" sz="2000" b="1" dirty="0">
                <a:solidFill>
                  <a:srgbClr val="002060"/>
                </a:solidFill>
              </a:rPr>
            </a:b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202366" y="1092162"/>
            <a:ext cx="8504238" cy="5200650"/>
          </a:xfrm>
        </p:spPr>
        <p:txBody>
          <a:bodyPr>
            <a:normAutofit fontScale="92500" lnSpcReduction="10000"/>
          </a:bodyPr>
          <a:lstStyle/>
          <a:p>
            <a:r>
              <a:rPr lang="en-US" b="1" u="sng" dirty="0">
                <a:latin typeface="Times New Roman"/>
                <a:cs typeface="Times New Roman"/>
              </a:rPr>
              <a:t>Challenges</a:t>
            </a:r>
            <a:r>
              <a:rPr lang="en-US" dirty="0">
                <a:latin typeface="Times New Roman"/>
                <a:cs typeface="Times New Roman"/>
              </a:rPr>
              <a:t>:</a:t>
            </a:r>
            <a:endParaRPr lang="en-US" sz="1600" dirty="0">
              <a:latin typeface="Times New Roman"/>
              <a:cs typeface="Times New Roman"/>
            </a:endParaRPr>
          </a:p>
          <a:p>
            <a:pPr>
              <a:buFont typeface="Wingdings" charset="2"/>
              <a:buChar char="q"/>
            </a:pPr>
            <a:r>
              <a:rPr lang="en-US" sz="1600" dirty="0">
                <a:latin typeface="Times New Roman"/>
                <a:cs typeface="Times New Roman"/>
              </a:rPr>
              <a:t>The page given was a .</a:t>
            </a:r>
            <a:r>
              <a:rPr lang="en-US" sz="1600" dirty="0" err="1">
                <a:latin typeface="Times New Roman"/>
                <a:cs typeface="Times New Roman"/>
              </a:rPr>
              <a:t>aspx</a:t>
            </a:r>
            <a:r>
              <a:rPr lang="en-US" sz="1600" dirty="0">
                <a:latin typeface="Times New Roman"/>
                <a:cs typeface="Times New Roman"/>
              </a:rPr>
              <a:t> page and hence on every change in dropdown value, the data table changes but the link remained the same.</a:t>
            </a:r>
          </a:p>
          <a:p>
            <a:pPr>
              <a:buFont typeface="Wingdings" charset="2"/>
              <a:buChar char="q"/>
            </a:pPr>
            <a:r>
              <a:rPr lang="en-US" sz="1600" dirty="0">
                <a:latin typeface="Times New Roman"/>
                <a:cs typeface="Times New Roman"/>
              </a:rPr>
              <a:t>There were set of banks that did not appear in each of the different quarter. Hence, getting a list of all banks in all quarters  was a challenge.</a:t>
            </a:r>
          </a:p>
          <a:p>
            <a:pPr marL="0" indent="0">
              <a:buNone/>
            </a:pPr>
            <a:endParaRPr lang="en-US" sz="1600" dirty="0">
              <a:latin typeface="Times New Roman"/>
              <a:cs typeface="Times New Roman"/>
            </a:endParaRPr>
          </a:p>
          <a:p>
            <a:r>
              <a:rPr lang="en-US" sz="2400" b="1" u="sng" dirty="0">
                <a:latin typeface="Times New Roman"/>
                <a:cs typeface="Times New Roman"/>
              </a:rPr>
              <a:t>Approach</a:t>
            </a:r>
            <a:r>
              <a:rPr lang="en-US" sz="1600" dirty="0">
                <a:latin typeface="Times New Roman"/>
                <a:cs typeface="Times New Roman"/>
              </a:rPr>
              <a:t>:</a:t>
            </a:r>
          </a:p>
          <a:p>
            <a:pPr>
              <a:buFont typeface="Wingdings" charset="2"/>
              <a:buChar char="q"/>
            </a:pPr>
            <a:r>
              <a:rPr lang="en-US" sz="1600" dirty="0">
                <a:latin typeface="Times New Roman"/>
                <a:cs typeface="Times New Roman"/>
              </a:rPr>
              <a:t>Idea to go for automation</a:t>
            </a:r>
          </a:p>
          <a:p>
            <a:pPr>
              <a:buFont typeface="Wingdings" charset="2"/>
              <a:buChar char="q"/>
            </a:pPr>
            <a:r>
              <a:rPr lang="en-US" sz="1600" dirty="0">
                <a:latin typeface="Times New Roman"/>
                <a:cs typeface="Times New Roman"/>
              </a:rPr>
              <a:t>Used “</a:t>
            </a:r>
            <a:r>
              <a:rPr lang="en-US" b="1" dirty="0">
                <a:latin typeface="Times New Roman"/>
                <a:cs typeface="Times New Roman"/>
              </a:rPr>
              <a:t>RSelenium</a:t>
            </a:r>
            <a:r>
              <a:rPr lang="en-US" sz="1600" dirty="0">
                <a:latin typeface="Times New Roman"/>
                <a:cs typeface="Times New Roman"/>
              </a:rPr>
              <a:t>” to automate the site</a:t>
            </a:r>
          </a:p>
          <a:p>
            <a:pPr>
              <a:buFont typeface="Wingdings" charset="2"/>
              <a:buChar char="q"/>
            </a:pPr>
            <a:r>
              <a:rPr lang="en-US" sz="1600" dirty="0">
                <a:latin typeface="Times New Roman"/>
                <a:cs typeface="Times New Roman"/>
              </a:rPr>
              <a:t>With the help of RSelenium, each dropdown element was found using </a:t>
            </a:r>
            <a:r>
              <a:rPr lang="en-US" sz="1600" dirty="0" err="1">
                <a:latin typeface="Times New Roman"/>
                <a:cs typeface="Times New Roman"/>
              </a:rPr>
              <a:t>xpath</a:t>
            </a:r>
            <a:endParaRPr lang="en-US" sz="1600" dirty="0">
              <a:latin typeface="Times New Roman"/>
              <a:cs typeface="Times New Roman"/>
            </a:endParaRPr>
          </a:p>
          <a:p>
            <a:pPr>
              <a:buFont typeface="Wingdings" charset="2"/>
              <a:buChar char="q"/>
            </a:pPr>
            <a:endParaRPr lang="en-US" sz="1600" dirty="0">
              <a:latin typeface="Times New Roman"/>
              <a:cs typeface="Times New Roman"/>
            </a:endParaRPr>
          </a:p>
          <a:p>
            <a:r>
              <a:rPr lang="en-US" sz="2400" b="1" u="sng" dirty="0">
                <a:latin typeface="Times New Roman"/>
                <a:cs typeface="Times New Roman"/>
              </a:rPr>
              <a:t>Workflow:</a:t>
            </a:r>
          </a:p>
          <a:p>
            <a:pPr marL="0" indent="0">
              <a:buNone/>
            </a:pPr>
            <a:r>
              <a:rPr lang="en-US" sz="1900" dirty="0">
                <a:latin typeface="Times New Roman"/>
                <a:cs typeface="Times New Roman"/>
              </a:rPr>
              <a:t>Since its an </a:t>
            </a:r>
            <a:r>
              <a:rPr lang="en-US" sz="1900" dirty="0" err="1">
                <a:latin typeface="Times New Roman"/>
                <a:cs typeface="Times New Roman"/>
              </a:rPr>
              <a:t>aspx</a:t>
            </a:r>
            <a:r>
              <a:rPr lang="en-US" sz="1900" dirty="0">
                <a:latin typeface="Times New Roman"/>
                <a:cs typeface="Times New Roman"/>
              </a:rPr>
              <a:t> page, we need to perform an automation on the page wherein the dropdown is selected one by one and the page source is retrieved and the data frame is created along with a </a:t>
            </a:r>
            <a:r>
              <a:rPr lang="en-US" sz="1900" dirty="0" err="1">
                <a:latin typeface="Times New Roman"/>
                <a:cs typeface="Times New Roman"/>
              </a:rPr>
              <a:t>csv</a:t>
            </a:r>
            <a:r>
              <a:rPr lang="en-US" sz="1900" dirty="0">
                <a:latin typeface="Times New Roman"/>
                <a:cs typeface="Times New Roman"/>
              </a:rPr>
              <a:t>. At the end all the data frames are merged into one </a:t>
            </a:r>
            <a:r>
              <a:rPr lang="en-US" sz="1900" dirty="0" err="1">
                <a:latin typeface="Times New Roman"/>
                <a:cs typeface="Times New Roman"/>
              </a:rPr>
              <a:t>csv</a:t>
            </a:r>
            <a:endParaRPr lang="en-US" sz="1900" dirty="0">
              <a:latin typeface="Times New Roman"/>
              <a:cs typeface="Times New Roman"/>
            </a:endParaRPr>
          </a:p>
          <a:p>
            <a:pPr>
              <a:buFont typeface="Wingdings" charset="2"/>
              <a:buChar char="q"/>
            </a:pPr>
            <a:endParaRPr lang="en-US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25238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99" y="144966"/>
            <a:ext cx="9974963" cy="588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5545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57150"/>
            <a:ext cx="9481324" cy="603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985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14" y="52461"/>
            <a:ext cx="8410074" cy="617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84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03" y="1269032"/>
            <a:ext cx="1141095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9106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69" y="86789"/>
            <a:ext cx="8870901" cy="602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4123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29" y="150689"/>
            <a:ext cx="9387859" cy="597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516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62" y="481845"/>
            <a:ext cx="10978759" cy="571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556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028" y="435232"/>
            <a:ext cx="11078332" cy="55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919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34" y="284355"/>
            <a:ext cx="4689088" cy="592687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763" y="598021"/>
            <a:ext cx="6338998" cy="556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102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81" y="203277"/>
            <a:ext cx="4816487" cy="604704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416" y="324056"/>
            <a:ext cx="6217873" cy="580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738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554413" y="179388"/>
            <a:ext cx="8637587" cy="758825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What was the process followed?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1328778" y="1192948"/>
            <a:ext cx="9816865" cy="4479925"/>
          </a:xfrm>
        </p:spPr>
        <p:txBody>
          <a:bodyPr/>
          <a:lstStyle/>
          <a:p>
            <a:r>
              <a:rPr lang="en-US" sz="2400" b="1" u="sng" dirty="0">
                <a:latin typeface="Times New Roman"/>
                <a:cs typeface="Times New Roman"/>
              </a:rPr>
              <a:t>Steps  followed:</a:t>
            </a:r>
            <a:endParaRPr lang="en-US" sz="1600" b="1" u="sng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u="sng" dirty="0">
                <a:latin typeface="Times New Roman"/>
                <a:cs typeface="Times New Roman"/>
              </a:rPr>
              <a:t>Setting up Selenium server and connecting:</a:t>
            </a:r>
          </a:p>
          <a:p>
            <a:pPr>
              <a:buFont typeface="Wingdings" charset="2"/>
              <a:buChar char="q"/>
            </a:pPr>
            <a:r>
              <a:rPr lang="en-US" sz="1600" dirty="0">
                <a:latin typeface="Times New Roman"/>
                <a:cs typeface="Times New Roman"/>
              </a:rPr>
              <a:t>Install package RSelenium in R</a:t>
            </a:r>
          </a:p>
          <a:p>
            <a:pPr>
              <a:buFont typeface="Wingdings" charset="2"/>
              <a:buChar char="q"/>
            </a:pPr>
            <a:r>
              <a:rPr lang="en-US" sz="1600" dirty="0">
                <a:latin typeface="Times New Roman"/>
                <a:cs typeface="Times New Roman"/>
              </a:rPr>
              <a:t>Start selenium from console: navigate to the location jar file is downloaded . Run the command: java -jar selenium-server-standalone-2.53.1.jar</a:t>
            </a:r>
          </a:p>
          <a:p>
            <a:pPr>
              <a:buFont typeface="Wingdings" charset="2"/>
              <a:buChar char="q"/>
            </a:pPr>
            <a:r>
              <a:rPr lang="en-US" sz="1600" dirty="0" err="1">
                <a:latin typeface="Times New Roman"/>
                <a:cs typeface="Times New Roman"/>
              </a:rPr>
              <a:t>RemoteWebDriver</a:t>
            </a:r>
            <a:r>
              <a:rPr lang="en-US" sz="1600" dirty="0">
                <a:latin typeface="Times New Roman"/>
                <a:cs typeface="Times New Roman"/>
              </a:rPr>
              <a:t> instances should connect to: </a:t>
            </a:r>
            <a:r>
              <a:rPr lang="en-US" sz="1600" dirty="0">
                <a:latin typeface="Times New Roman"/>
                <a:cs typeface="Times New Roman"/>
                <a:hlinkClick r:id="rId2"/>
              </a:rPr>
              <a:t>http://127.0.0.1:4444/wd/hub</a:t>
            </a:r>
            <a:endParaRPr lang="en-US" sz="1600" dirty="0">
              <a:latin typeface="Times New Roman"/>
              <a:cs typeface="Times New Roman"/>
            </a:endParaRPr>
          </a:p>
          <a:p>
            <a:pPr>
              <a:buFont typeface="Wingdings" charset="2"/>
              <a:buChar char="q"/>
            </a:pPr>
            <a:r>
              <a:rPr lang="en-US" sz="1600" dirty="0">
                <a:latin typeface="Times New Roman"/>
                <a:cs typeface="Times New Roman"/>
              </a:rPr>
              <a:t>RSelenium has a main reference class named </a:t>
            </a:r>
            <a:r>
              <a:rPr lang="en-US" sz="1600" dirty="0" err="1">
                <a:latin typeface="Times New Roman"/>
                <a:cs typeface="Times New Roman"/>
              </a:rPr>
              <a:t>remoteDriver</a:t>
            </a:r>
            <a:r>
              <a:rPr lang="en-US" sz="1600" dirty="0">
                <a:latin typeface="Times New Roman"/>
                <a:cs typeface="Times New Roman"/>
              </a:rPr>
              <a:t>. To connect to a server you need to instantiate a new </a:t>
            </a:r>
            <a:r>
              <a:rPr lang="en-US" sz="1600" dirty="0" err="1">
                <a:latin typeface="Times New Roman"/>
                <a:cs typeface="Times New Roman"/>
              </a:rPr>
              <a:t>remoteDriver</a:t>
            </a:r>
            <a:r>
              <a:rPr lang="en-US" sz="1600" dirty="0">
                <a:latin typeface="Times New Roman"/>
                <a:cs typeface="Times New Roman"/>
              </a:rPr>
              <a:t> with appropriate options.</a:t>
            </a:r>
          </a:p>
          <a:p>
            <a:pPr marL="0" indent="0">
              <a:buNone/>
            </a:pPr>
            <a:r>
              <a:rPr lang="en-US" sz="1600" dirty="0">
                <a:latin typeface="Times New Roman"/>
                <a:cs typeface="Times New Roman"/>
              </a:rPr>
              <a:t>	</a:t>
            </a:r>
          </a:p>
          <a:p>
            <a:pPr>
              <a:buFont typeface="Wingdings" charset="2"/>
              <a:buChar char="q"/>
            </a:pPr>
            <a:r>
              <a:rPr lang="en-US" sz="1600" dirty="0">
                <a:latin typeface="Times New Roman"/>
                <a:cs typeface="Times New Roman"/>
              </a:rPr>
              <a:t>To connect to the server use the open method: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Times New Roman"/>
                <a:cs typeface="Times New Roman"/>
              </a:rPr>
              <a:t>remDr$open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Times New Roman"/>
                <a:cs typeface="Times New Roman"/>
              </a:rPr>
              <a:t>()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5" name="Picture 4" descr="Screen Shot 2016-10-14 at 4.27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504" y="4227408"/>
            <a:ext cx="87249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113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01" y="206296"/>
            <a:ext cx="4815758" cy="601608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498" y="206296"/>
            <a:ext cx="6393102" cy="598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902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63" y="295508"/>
            <a:ext cx="4655857" cy="58989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225" y="376934"/>
            <a:ext cx="6318482" cy="586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956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87" y="306078"/>
            <a:ext cx="4718284" cy="594975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700" y="306078"/>
            <a:ext cx="6333812" cy="590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755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05" y="450114"/>
            <a:ext cx="4578335" cy="564960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114" y="360564"/>
            <a:ext cx="5936671" cy="582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171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77" y="317927"/>
            <a:ext cx="4063361" cy="574270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091" y="689509"/>
            <a:ext cx="7248354" cy="529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5813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02" y="330702"/>
            <a:ext cx="4644996" cy="59397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282" y="410389"/>
            <a:ext cx="6257852" cy="565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367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47" y="-81618"/>
            <a:ext cx="10420815" cy="617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4181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1" y="128240"/>
            <a:ext cx="5018128" cy="61220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411" y="128240"/>
            <a:ext cx="6254979" cy="594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438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30" y="278199"/>
            <a:ext cx="4786522" cy="58828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467" y="478572"/>
            <a:ext cx="6247347" cy="575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415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86" y="266817"/>
            <a:ext cx="4767151" cy="57827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098" y="123012"/>
            <a:ext cx="6472089" cy="622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688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0745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0177346" y="673977"/>
            <a:ext cx="880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 script</a:t>
            </a:r>
          </a:p>
        </p:txBody>
      </p:sp>
    </p:spTree>
    <p:extLst>
      <p:ext uri="{BB962C8B-B14F-4D97-AF65-F5344CB8AC3E}">
        <p14:creationId xmlns:p14="http://schemas.microsoft.com/office/powerpoint/2010/main" val="36710518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200722"/>
            <a:ext cx="10058400" cy="86198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Part</a:t>
            </a:r>
            <a:r>
              <a:rPr lang="en-US" altLang="zh-CN" b="1" dirty="0">
                <a:solidFill>
                  <a:srgbClr val="FF0000"/>
                </a:solidFill>
              </a:rPr>
              <a:t>3.2</a:t>
            </a:r>
            <a:r>
              <a:rPr lang="en-US" dirty="0"/>
              <a:t> </a:t>
            </a:r>
            <a:endParaRPr lang="en-US" sz="44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805" y="1062037"/>
            <a:ext cx="11307336" cy="554784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96873" y="454489"/>
            <a:ext cx="4773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Other charts we can use to replace bar chart.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30332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5840" y="100668"/>
            <a:ext cx="10058400" cy="764237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Part3.3</a:t>
            </a:r>
            <a:r>
              <a:rPr lang="en-US" dirty="0"/>
              <a:t> -</a:t>
            </a:r>
            <a:r>
              <a:rPr lang="en-US" altLang="zh-CN" sz="4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Year to Year Comparison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(Dashboard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Graph3)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45219" y="864905"/>
            <a:ext cx="7720717" cy="5225502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8465330" y="2037523"/>
            <a:ext cx="2598910" cy="3658601"/>
          </a:xfrm>
        </p:spPr>
        <p:txBody>
          <a:bodyPr/>
          <a:lstStyle/>
          <a:p>
            <a:r>
              <a:rPr lang="en-US" altLang="zh-CN" dirty="0"/>
              <a:t>Put all three years data into Tableau.</a:t>
            </a:r>
          </a:p>
          <a:p>
            <a:r>
              <a:rPr lang="en-US" altLang="zh-CN" dirty="0"/>
              <a:t>Include 2012-2013-2014 value.</a:t>
            </a:r>
          </a:p>
          <a:p>
            <a:r>
              <a:rPr lang="en-US" altLang="zh-CN" dirty="0"/>
              <a:t>2012-2013 Year to Year Present Change</a:t>
            </a:r>
          </a:p>
          <a:p>
            <a:r>
              <a:rPr lang="en-US" altLang="zh-CN" dirty="0"/>
              <a:t>2013-2014 Year to Year Present Change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074070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95" y="138919"/>
            <a:ext cx="10746980" cy="614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25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98" y="272272"/>
            <a:ext cx="4583463" cy="583895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853" y="717568"/>
            <a:ext cx="6705004" cy="399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791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150" y="600704"/>
            <a:ext cx="915352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7494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64" y="445430"/>
            <a:ext cx="10964577" cy="566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30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00" y="204787"/>
            <a:ext cx="10192694" cy="598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102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75" y="68742"/>
            <a:ext cx="9761876" cy="621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551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14" y="268408"/>
            <a:ext cx="10605381" cy="589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328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61" y="250903"/>
            <a:ext cx="10627790" cy="578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917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227418" y="201691"/>
            <a:ext cx="8637587" cy="758825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What was the process followed? – Convert into single </a:t>
            </a:r>
            <a:r>
              <a:rPr lang="en-US" sz="2400" b="1" dirty="0" err="1">
                <a:solidFill>
                  <a:srgbClr val="002060"/>
                </a:solidFill>
              </a:rPr>
              <a:t>csv</a:t>
            </a:r>
            <a:r>
              <a:rPr lang="en-US" sz="2400" b="1" dirty="0">
                <a:solidFill>
                  <a:srgbClr val="002060"/>
                </a:solidFill>
              </a:rPr>
              <a:t> for all quarters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174488" y="1203674"/>
            <a:ext cx="8609013" cy="4908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Times New Roman"/>
                <a:cs typeface="Times New Roman"/>
              </a:rPr>
              <a:t>After the Selenium server is connected, following steps are executed: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imes New Roman"/>
                <a:cs typeface="Times New Roman"/>
              </a:rPr>
              <a:t>Navigate to </a:t>
            </a:r>
            <a:r>
              <a:rPr lang="en-US" sz="1600" dirty="0" err="1">
                <a:latin typeface="Times New Roman"/>
                <a:cs typeface="Times New Roman"/>
              </a:rPr>
              <a:t>url</a:t>
            </a:r>
            <a:r>
              <a:rPr lang="en-US" sz="1600" dirty="0">
                <a:latin typeface="Times New Roman"/>
                <a:cs typeface="Times New Roman"/>
              </a:rPr>
              <a:t>: </a:t>
            </a:r>
            <a:r>
              <a:rPr lang="en-US" sz="1600" dirty="0">
                <a:latin typeface="Times New Roman"/>
                <a:cs typeface="Times New Roman"/>
                <a:hlinkClick r:id="rId2"/>
              </a:rPr>
              <a:t>https://www.ffiec.gov/nicpubweb/nicweb/HCSGreaterThan10B.aspx</a:t>
            </a:r>
            <a:endParaRPr lang="en-US" sz="1600" dirty="0">
              <a:latin typeface="Times New Roman"/>
              <a:cs typeface="Times New Roman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imes New Roman"/>
                <a:cs typeface="Times New Roman"/>
              </a:rPr>
              <a:t>Retrieve the values of a dropdown by finding the element “</a:t>
            </a:r>
            <a:r>
              <a:rPr lang="en-US" sz="1600" dirty="0" err="1">
                <a:latin typeface="Times New Roman"/>
                <a:cs typeface="Times New Roman"/>
              </a:rPr>
              <a:t>DateDropDown</a:t>
            </a:r>
            <a:r>
              <a:rPr lang="en-US" sz="1600" dirty="0">
                <a:latin typeface="Times New Roman"/>
                <a:cs typeface="Times New Roman"/>
              </a:rPr>
              <a:t>” dropdown box by its id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>
                <a:latin typeface="Times New Roman"/>
                <a:cs typeface="Times New Roman"/>
              </a:rPr>
              <a:t>Seperate</a:t>
            </a:r>
            <a:r>
              <a:rPr lang="en-US" sz="1600" dirty="0">
                <a:latin typeface="Times New Roman"/>
                <a:cs typeface="Times New Roman"/>
              </a:rPr>
              <a:t> the values from \n as they appear in this format: 0160630\n20160331\n...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imes New Roman"/>
                <a:cs typeface="Times New Roman"/>
              </a:rPr>
              <a:t>Create an empty list to enter each </a:t>
            </a:r>
            <a:r>
              <a:rPr lang="en-US" sz="1600" dirty="0" err="1">
                <a:latin typeface="Times New Roman"/>
                <a:cs typeface="Times New Roman"/>
              </a:rPr>
              <a:t>dataframe</a:t>
            </a:r>
            <a:endParaRPr lang="en-US" sz="1600" dirty="0">
              <a:latin typeface="Times New Roman"/>
              <a:cs typeface="Times New Roman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Times New Roman"/>
                <a:cs typeface="Times New Roman"/>
              </a:rPr>
              <a:t>Run a loop, where each dropdown is selected, and the page is received, data frame is created for each and put in the list named </a:t>
            </a:r>
            <a:r>
              <a:rPr lang="en-US" sz="1600" dirty="0" err="1">
                <a:latin typeface="Times New Roman"/>
                <a:cs typeface="Times New Roman"/>
              </a:rPr>
              <a:t>list_sb</a:t>
            </a:r>
            <a:endParaRPr lang="en-US" sz="1600" dirty="0">
              <a:latin typeface="Times New Roman"/>
              <a:cs typeface="Times New Roman"/>
            </a:endParaRPr>
          </a:p>
          <a:p>
            <a:pPr marL="617220" lvl="1" indent="-342900">
              <a:buClr>
                <a:srgbClr val="FF6600"/>
              </a:buClr>
              <a:buFont typeface="+mj-lt"/>
              <a:buAutoNum type="alphaLcParenR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Each </a:t>
            </a:r>
            <a:r>
              <a:rPr lang="en-US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datedropdown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element is found using </a:t>
            </a:r>
            <a:r>
              <a:rPr lang="en-US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xpath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and clicked.</a:t>
            </a:r>
          </a:p>
          <a:p>
            <a:pPr marL="617220" lvl="1" indent="-342900">
              <a:buClr>
                <a:srgbClr val="FF6600"/>
              </a:buClr>
              <a:buFont typeface="+mj-lt"/>
              <a:buAutoNum type="alphaLcParenR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HTML element is read using the </a:t>
            </a:r>
            <a:r>
              <a:rPr lang="en-US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getPageSource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() method</a:t>
            </a:r>
          </a:p>
          <a:p>
            <a:pPr marL="617220" lvl="1" indent="-342900">
              <a:buClr>
                <a:srgbClr val="FF6600"/>
              </a:buClr>
              <a:buFont typeface="+mj-lt"/>
              <a:buAutoNum type="alphaLcParenR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Pieces of 'table' element is retrieved </a:t>
            </a:r>
            <a:r>
              <a:rPr lang="en-US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usinh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html_nodes</a:t>
            </a:r>
            <a:endParaRPr lang="en-US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617220" lvl="1" indent="-342900">
              <a:buClr>
                <a:srgbClr val="FF6600"/>
              </a:buClr>
              <a:buFont typeface="+mj-lt"/>
              <a:buAutoNum type="alphaLcParenR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Data cleaning: First 8 lines are removed which are not needed in the </a:t>
            </a:r>
            <a:r>
              <a:rPr lang="en-US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csv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file.</a:t>
            </a:r>
          </a:p>
          <a:p>
            <a:pPr marL="617220" lvl="1" indent="-342900">
              <a:buClr>
                <a:srgbClr val="FF6600"/>
              </a:buClr>
              <a:buFont typeface="+mj-lt"/>
              <a:buAutoNum type="alphaLcParenR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Column names are renamed using the first line of the row.</a:t>
            </a:r>
          </a:p>
          <a:p>
            <a:pPr marL="617220" lvl="1" indent="-342900">
              <a:buClr>
                <a:srgbClr val="FF6600"/>
              </a:buClr>
              <a:buFont typeface="+mj-lt"/>
              <a:buAutoNum type="alphaLcParenR"/>
            </a:pPr>
            <a:r>
              <a:rPr lang="en-US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Rownames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are re-named with a correct order as 1:number_of_rows</a:t>
            </a:r>
          </a:p>
          <a:p>
            <a:pPr marL="617220" lvl="1" indent="-342900">
              <a:buClr>
                <a:srgbClr val="FF6600"/>
              </a:buClr>
              <a:buFont typeface="+mj-lt"/>
              <a:buAutoNum type="alphaLcParenR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There is an unwanted row created at the bottom: so that is deleted as well</a:t>
            </a:r>
          </a:p>
          <a:p>
            <a:pPr marL="617220" lvl="1" indent="-342900">
              <a:buClr>
                <a:srgbClr val="FF6600"/>
              </a:buClr>
              <a:buFont typeface="+mj-lt"/>
              <a:buAutoNum type="alphaLcParenR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All the extra columns with NA values is deducted.</a:t>
            </a:r>
          </a:p>
          <a:p>
            <a:pPr marL="274320" lvl="1" indent="0">
              <a:buClr>
                <a:srgbClr val="FF6600"/>
              </a:buClr>
              <a:buNone/>
            </a:pPr>
            <a:endParaRPr lang="en-US" sz="11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002834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24" y="248811"/>
            <a:ext cx="10367675" cy="576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6782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15" y="195379"/>
            <a:ext cx="10223368" cy="603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270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82" y="311770"/>
            <a:ext cx="8410961" cy="589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7428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17" y="286098"/>
            <a:ext cx="10604949" cy="559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779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26" y="250205"/>
            <a:ext cx="10718328" cy="581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160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80" y="242424"/>
            <a:ext cx="10411839" cy="592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161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26" y="295507"/>
            <a:ext cx="4605045" cy="583766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162" y="422353"/>
            <a:ext cx="6701156" cy="590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561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205116" y="380109"/>
            <a:ext cx="8637587" cy="758825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What was the process followed? – Convert into single </a:t>
            </a:r>
            <a:r>
              <a:rPr lang="en-US" sz="2400" b="1" dirty="0" err="1">
                <a:solidFill>
                  <a:srgbClr val="002060"/>
                </a:solidFill>
              </a:rPr>
              <a:t>csv</a:t>
            </a:r>
            <a:r>
              <a:rPr lang="en-US" sz="2400" b="1" dirty="0">
                <a:solidFill>
                  <a:srgbClr val="002060"/>
                </a:solidFill>
              </a:rPr>
              <a:t> for all quarters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029522" y="1482570"/>
            <a:ext cx="8743950" cy="4908550"/>
          </a:xfrm>
        </p:spPr>
        <p:txBody>
          <a:bodyPr>
            <a:normAutofit/>
          </a:bodyPr>
          <a:lstStyle/>
          <a:p>
            <a:pPr marL="891540" lvl="2" indent="-342900">
              <a:buClr>
                <a:srgbClr val="FF6600"/>
              </a:buClr>
              <a:buFont typeface="+mj-lt"/>
              <a:buAutoNum type="alphaLcParenR" startAt="9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Since later all the data frames will be merged, so the Rank will change. Hence, Rank column is removed.</a:t>
            </a:r>
          </a:p>
          <a:p>
            <a:pPr marL="891540" lvl="2" indent="-342900">
              <a:buClr>
                <a:srgbClr val="FF6600"/>
              </a:buClr>
              <a:buFont typeface="+mj-lt"/>
              <a:buAutoNum type="alphaLcParenR" startAt="9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An extra date column is included as later we will need to merge the data frames and get the stacked data</a:t>
            </a:r>
          </a:p>
          <a:p>
            <a:pPr marL="891540" lvl="2" indent="-342900">
              <a:buClr>
                <a:srgbClr val="FF6600"/>
              </a:buClr>
              <a:buFont typeface="+mj-lt"/>
              <a:buAutoNum type="alphaLcParenR" startAt="9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Column name for total Asset is renamed to remove the Date value</a:t>
            </a:r>
          </a:p>
          <a:p>
            <a:pPr marL="891540" lvl="2" indent="-342900">
              <a:buClr>
                <a:srgbClr val="FF6600"/>
              </a:buClr>
              <a:buFont typeface="+mj-lt"/>
              <a:buAutoNum type="alphaLcParenR" startAt="9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Define the format of date for the Date column and place dates.</a:t>
            </a:r>
          </a:p>
          <a:p>
            <a:pPr marL="891540" lvl="2" indent="-342900">
              <a:buClr>
                <a:srgbClr val="FF6600"/>
              </a:buClr>
              <a:buFont typeface="+mj-lt"/>
              <a:buAutoNum type="alphaLcParenR" startAt="9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Rename date column with index 1, 2, 3 .... so that each total asset and date can be distinguished for each date dropdown data</a:t>
            </a:r>
          </a:p>
          <a:p>
            <a:pPr marL="891540" lvl="2" indent="-342900">
              <a:buClr>
                <a:srgbClr val="FF6600"/>
              </a:buClr>
              <a:buFont typeface="+mj-lt"/>
              <a:buAutoNum type="alphaLcParenR" startAt="9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Insert the data frame to </a:t>
            </a:r>
            <a:r>
              <a:rPr lang="en-US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list_sb</a:t>
            </a:r>
            <a:endParaRPr lang="en-US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891540" lvl="2" indent="-342900">
              <a:buClr>
                <a:srgbClr val="FF6600"/>
              </a:buClr>
              <a:buFont typeface="+mj-lt"/>
              <a:buAutoNum type="alphaLcParenR" startAt="9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Copy data frame to </a:t>
            </a:r>
            <a:r>
              <a:rPr lang="en-US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csv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file with the name as </a:t>
            </a:r>
            <a:r>
              <a:rPr lang="en-US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Data_date.csv</a:t>
            </a:r>
            <a:endParaRPr lang="en-US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617220" lvl="1" indent="-342900">
              <a:buSzPct val="85000"/>
              <a:buFont typeface="+mj-lt"/>
              <a:buAutoNum type="arabicPeriod" startAt="6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Collect all the data frames and merge into a single data frame</a:t>
            </a:r>
          </a:p>
          <a:p>
            <a:pPr marL="617220" lvl="1" indent="-342900">
              <a:buSzPct val="85000"/>
              <a:buFont typeface="+mj-lt"/>
              <a:buAutoNum type="arabicPeriod" startAt="6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Write data frame to </a:t>
            </a:r>
            <a:r>
              <a:rPr lang="en-US" sz="1600" dirty="0" err="1">
                <a:solidFill>
                  <a:schemeClr val="tx1"/>
                </a:solidFill>
                <a:latin typeface="Times New Roman"/>
                <a:cs typeface="Times New Roman"/>
              </a:rPr>
              <a:t>csv</a:t>
            </a:r>
            <a:endParaRPr lang="en-US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617220" lvl="1" indent="-342900">
              <a:buClr>
                <a:srgbClr val="FF6600"/>
              </a:buClr>
              <a:buFont typeface="+mj-lt"/>
              <a:buAutoNum type="alphaLcParenR" startAt="9"/>
            </a:pPr>
            <a:endParaRPr lang="en-US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617220" lvl="1" indent="-342900">
              <a:buClr>
                <a:srgbClr val="FF6600"/>
              </a:buClr>
              <a:buFont typeface="+mj-lt"/>
              <a:buAutoNum type="alphaLcParenR" startAt="9"/>
            </a:pPr>
            <a:endParaRPr lang="en-US" sz="11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40341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76321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220092" y="473926"/>
            <a:ext cx="1282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 script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845526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433</TotalTime>
  <Words>2044</Words>
  <Application>Microsoft Office PowerPoint</Application>
  <PresentationFormat>宽屏</PresentationFormat>
  <Paragraphs>196</Paragraphs>
  <Slides>76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82" baseType="lpstr">
      <vt:lpstr>宋体</vt:lpstr>
      <vt:lpstr>Calibri</vt:lpstr>
      <vt:lpstr>Calibri Light</vt:lpstr>
      <vt:lpstr>Times New Roman</vt:lpstr>
      <vt:lpstr>Wingdings</vt:lpstr>
      <vt:lpstr>回顾</vt:lpstr>
      <vt:lpstr>INFO7390  Assignment 1  Presentation</vt:lpstr>
      <vt:lpstr>Teamwork Arrangements Github URL:https://github.com/pagarwal123/Assignment1_Team12 </vt:lpstr>
      <vt:lpstr>Part 1.1, 1.2: Analyzing Banks with asset values greater than $10 Billion  </vt:lpstr>
      <vt:lpstr>Consolidate the data into a single csv., data cleansing , stack data  </vt:lpstr>
      <vt:lpstr>What was the process followed?</vt:lpstr>
      <vt:lpstr>PowerPoint 演示文稿</vt:lpstr>
      <vt:lpstr>What was the process followed? – Convert into single csv for all quarters</vt:lpstr>
      <vt:lpstr>What was the process followed? – Convert into single csv for all quarters</vt:lpstr>
      <vt:lpstr>PowerPoint 演示文稿</vt:lpstr>
      <vt:lpstr>What was the process followed? – Convert unstacked data to stacked data</vt:lpstr>
      <vt:lpstr>PowerPoint 演示文稿</vt:lpstr>
      <vt:lpstr>Part1-4</vt:lpstr>
      <vt:lpstr>Part1 -Dashboard1</vt:lpstr>
      <vt:lpstr>Part1 -Dashboard2</vt:lpstr>
      <vt:lpstr>Part1 -Dashboard3</vt:lpstr>
      <vt:lpstr>Part1 -Dashboard4</vt:lpstr>
      <vt:lpstr>Part1 -Dashboard5</vt:lpstr>
      <vt:lpstr>Part1 -Dashboard6</vt:lpstr>
      <vt:lpstr>Part2–Download PDF:Python</vt:lpstr>
      <vt:lpstr>Part2–Download PDF:Python</vt:lpstr>
      <vt:lpstr>Part2–Download PDF:Python</vt:lpstr>
      <vt:lpstr>Part2.challenge –Convert CSV :Python</vt:lpstr>
      <vt:lpstr>Part2.challenge –Convern CSV:Python</vt:lpstr>
      <vt:lpstr>Part2.challenge–Convert CSV:Python</vt:lpstr>
      <vt:lpstr>Part 2: pdf Data scraping </vt:lpstr>
      <vt:lpstr>Scrape the page, get pdfs for all Peer 1 banks and extract into xlsx/csv, data cleaning </vt:lpstr>
      <vt:lpstr>Scrape the page, get pdfs for all Peer 1 banks and extract into xlsx/csv, data cleaning </vt:lpstr>
      <vt:lpstr>PowerPoint 演示文稿</vt:lpstr>
      <vt:lpstr>PowerPoint 演示文稿</vt:lpstr>
      <vt:lpstr>What was the process followed? – Convert into pdf to xlsx, Data cleaning</vt:lpstr>
      <vt:lpstr>What was the process followed? – Convert into pdf to xlsx, Data cleaning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Part3.1 -In Graph Sheets(Dashboard Graph 1.a)</vt:lpstr>
      <vt:lpstr>Part3.1 -In Time Series Sheets(Dashboard Graph 1.b)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Part3.2 </vt:lpstr>
      <vt:lpstr>Part3.3 -Year to Year Comparison(Dashboard Graph3)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Yalin Li</dc:creator>
  <cp:lastModifiedBy>Yalin Li</cp:lastModifiedBy>
  <cp:revision>45</cp:revision>
  <dcterms:created xsi:type="dcterms:W3CDTF">2016-10-12T17:54:54Z</dcterms:created>
  <dcterms:modified xsi:type="dcterms:W3CDTF">2016-10-15T01:20:04Z</dcterms:modified>
</cp:coreProperties>
</file>